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9"/>
  </p:notesMasterIdLst>
  <p:sldIdLst>
    <p:sldId id="256" r:id="rId2"/>
    <p:sldId id="257" r:id="rId3"/>
    <p:sldId id="258" r:id="rId4"/>
    <p:sldId id="260" r:id="rId5"/>
    <p:sldId id="261" r:id="rId6"/>
    <p:sldId id="263" r:id="rId7"/>
    <p:sldId id="259" r:id="rId8"/>
    <p:sldId id="294" r:id="rId9"/>
    <p:sldId id="264" r:id="rId10"/>
    <p:sldId id="265" r:id="rId11"/>
    <p:sldId id="266" r:id="rId12"/>
    <p:sldId id="267" r:id="rId13"/>
    <p:sldId id="268" r:id="rId14"/>
    <p:sldId id="289" r:id="rId15"/>
    <p:sldId id="293" r:id="rId16"/>
    <p:sldId id="290" r:id="rId17"/>
    <p:sldId id="269" r:id="rId18"/>
    <p:sldId id="270" r:id="rId19"/>
    <p:sldId id="271" r:id="rId20"/>
    <p:sldId id="286" r:id="rId21"/>
    <p:sldId id="272" r:id="rId22"/>
    <p:sldId id="273" r:id="rId23"/>
    <p:sldId id="287" r:id="rId24"/>
    <p:sldId id="274" r:id="rId25"/>
    <p:sldId id="288" r:id="rId26"/>
    <p:sldId id="284" r:id="rId27"/>
    <p:sldId id="285" r:id="rId2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2283" autoAdjust="0"/>
    <p:restoredTop sz="94634" autoAdjust="0"/>
  </p:normalViewPr>
  <p:slideViewPr>
    <p:cSldViewPr>
      <p:cViewPr varScale="1">
        <p:scale>
          <a:sx n="24" d="100"/>
          <a:sy n="24" d="100"/>
        </p:scale>
        <p:origin x="32" y="6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38B7CBB-7D5A-4773-A1E1-8FAFC58A1BB1}"/>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075" name="Rectangle 3">
            <a:extLst>
              <a:ext uri="{FF2B5EF4-FFF2-40B4-BE49-F238E27FC236}">
                <a16:creationId xmlns:a16="http://schemas.microsoft.com/office/drawing/2014/main" id="{F21AF062-E16E-4831-BD75-E39E9E81B792}"/>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a:extLst>
              <a:ext uri="{FF2B5EF4-FFF2-40B4-BE49-F238E27FC236}">
                <a16:creationId xmlns:a16="http://schemas.microsoft.com/office/drawing/2014/main" id="{0891E146-05DD-75DF-3723-171EC299BBA0}"/>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30DD1CF6-A33D-45CB-B5F7-B7A194FE0B5F}"/>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667E16E8-5F6C-40C0-81C8-8E24CFA2299F}"/>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079" name="Rectangle 7">
            <a:extLst>
              <a:ext uri="{FF2B5EF4-FFF2-40B4-BE49-F238E27FC236}">
                <a16:creationId xmlns:a16="http://schemas.microsoft.com/office/drawing/2014/main" id="{DE67A415-D510-4B69-B419-6AE8B6ACAFEB}"/>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D995AA1C-865F-4156-A398-FF92C966A2A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1BA17C42-6B3A-DFEF-7AB7-75F795251493}"/>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B89BF87-0D14-49B8-B0E5-3428ADC98641}" type="slidenum">
              <a:rPr lang="en-US" altLang="en-US"/>
              <a:pPr/>
              <a:t>1</a:t>
            </a:fld>
            <a:endParaRPr lang="en-US" altLang="en-US"/>
          </a:p>
        </p:txBody>
      </p:sp>
      <p:sp>
        <p:nvSpPr>
          <p:cNvPr id="5123" name="Rectangle 2">
            <a:extLst>
              <a:ext uri="{FF2B5EF4-FFF2-40B4-BE49-F238E27FC236}">
                <a16:creationId xmlns:a16="http://schemas.microsoft.com/office/drawing/2014/main" id="{18E24BFC-2ABD-3504-FC83-E89D57C8F38A}"/>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9D48C7B9-0697-CEAA-ABFB-2BE53AA53D33}"/>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61C7496E-3D5C-A0E3-FE66-E3FB51F1A19B}"/>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5DBF4D4-701A-4807-8DD0-CE1EAAC64B5E}" type="slidenum">
              <a:rPr lang="en-US" altLang="en-US"/>
              <a:pPr/>
              <a:t>11</a:t>
            </a:fld>
            <a:endParaRPr lang="en-US" altLang="en-US"/>
          </a:p>
        </p:txBody>
      </p:sp>
      <p:sp>
        <p:nvSpPr>
          <p:cNvPr id="24579" name="Rectangle 2">
            <a:extLst>
              <a:ext uri="{FF2B5EF4-FFF2-40B4-BE49-F238E27FC236}">
                <a16:creationId xmlns:a16="http://schemas.microsoft.com/office/drawing/2014/main" id="{5B021B4B-B360-E7D9-6B64-504B9B0D77BF}"/>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109756E5-1EF6-E16C-D1AC-C8FC69FC6D2C}"/>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C58AEEFB-BCCA-0E92-1A56-781E81891140}"/>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B81093E-3BAE-40AC-893D-DF9AB2F16686}" type="slidenum">
              <a:rPr lang="en-US" altLang="en-US"/>
              <a:pPr/>
              <a:t>12</a:t>
            </a:fld>
            <a:endParaRPr lang="en-US" altLang="en-US"/>
          </a:p>
        </p:txBody>
      </p:sp>
      <p:sp>
        <p:nvSpPr>
          <p:cNvPr id="26627" name="Rectangle 2">
            <a:extLst>
              <a:ext uri="{FF2B5EF4-FFF2-40B4-BE49-F238E27FC236}">
                <a16:creationId xmlns:a16="http://schemas.microsoft.com/office/drawing/2014/main" id="{6C6DB124-C30D-091F-2D5C-BB9D72721E9C}"/>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BC65391F-E36C-AEB5-0F6C-2DA03FBFE14E}"/>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E52EBE09-08FC-8BE0-A980-5CEC6C36F5F5}"/>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01EE45-CBDD-49D9-A986-78A59E20918B}" type="slidenum">
              <a:rPr lang="en-US" altLang="en-US"/>
              <a:pPr/>
              <a:t>13</a:t>
            </a:fld>
            <a:endParaRPr lang="en-US" altLang="en-US"/>
          </a:p>
        </p:txBody>
      </p:sp>
      <p:sp>
        <p:nvSpPr>
          <p:cNvPr id="28675" name="Rectangle 2">
            <a:extLst>
              <a:ext uri="{FF2B5EF4-FFF2-40B4-BE49-F238E27FC236}">
                <a16:creationId xmlns:a16="http://schemas.microsoft.com/office/drawing/2014/main" id="{DBA539CA-146C-1423-7B0E-684B20854F4E}"/>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CDF0F827-84FB-E5B4-73F0-82DC5A539F0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2E21A631-6935-1190-B828-5A11A8E7F783}"/>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03AC1D1-C44E-44E5-9844-B4F1C5A091DC}" type="slidenum">
              <a:rPr lang="en-US" altLang="en-US"/>
              <a:pPr/>
              <a:t>17</a:t>
            </a:fld>
            <a:endParaRPr lang="en-US" altLang="en-US"/>
          </a:p>
        </p:txBody>
      </p:sp>
      <p:sp>
        <p:nvSpPr>
          <p:cNvPr id="33795" name="Rectangle 2">
            <a:extLst>
              <a:ext uri="{FF2B5EF4-FFF2-40B4-BE49-F238E27FC236}">
                <a16:creationId xmlns:a16="http://schemas.microsoft.com/office/drawing/2014/main" id="{314395CF-2E66-7BEC-32F5-B36448E1A1C9}"/>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78D96DD7-3153-6F49-E59F-D6C90A7F951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2C2B668F-5173-5DCA-AAE9-962779BD1A53}"/>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BF0C62A-63E7-4DB9-A372-EF32B6008E1D}" type="slidenum">
              <a:rPr lang="en-US" altLang="en-US"/>
              <a:pPr/>
              <a:t>18</a:t>
            </a:fld>
            <a:endParaRPr lang="en-US" altLang="en-US"/>
          </a:p>
        </p:txBody>
      </p:sp>
      <p:sp>
        <p:nvSpPr>
          <p:cNvPr id="35843" name="Rectangle 2">
            <a:extLst>
              <a:ext uri="{FF2B5EF4-FFF2-40B4-BE49-F238E27FC236}">
                <a16:creationId xmlns:a16="http://schemas.microsoft.com/office/drawing/2014/main" id="{2C23BB46-4194-5619-0A59-A033D3779703}"/>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F70B658F-CD25-87B7-20C7-3C6F3CB8980F}"/>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89A1ABBE-0FFD-E18D-48A6-3A6B2E8367E9}"/>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DB6BDE3-798B-4D2C-ADF2-0B0590A1492C}" type="slidenum">
              <a:rPr lang="en-US" altLang="en-US"/>
              <a:pPr/>
              <a:t>19</a:t>
            </a:fld>
            <a:endParaRPr lang="en-US" altLang="en-US"/>
          </a:p>
        </p:txBody>
      </p:sp>
      <p:sp>
        <p:nvSpPr>
          <p:cNvPr id="37891" name="Rectangle 2">
            <a:extLst>
              <a:ext uri="{FF2B5EF4-FFF2-40B4-BE49-F238E27FC236}">
                <a16:creationId xmlns:a16="http://schemas.microsoft.com/office/drawing/2014/main" id="{5C5573F5-055C-F334-C77B-85BD26C396A2}"/>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AFB8C575-6CE5-67BA-0E88-AEECB271CFD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5F2998E2-CF54-8B34-936C-5470493217B7}"/>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6149ABF-5471-437C-BC24-AFDCAF66B545}" type="slidenum">
              <a:rPr lang="en-US" altLang="en-US"/>
              <a:pPr/>
              <a:t>21</a:t>
            </a:fld>
            <a:endParaRPr lang="en-US" altLang="en-US"/>
          </a:p>
        </p:txBody>
      </p:sp>
      <p:sp>
        <p:nvSpPr>
          <p:cNvPr id="40963" name="Rectangle 2">
            <a:extLst>
              <a:ext uri="{FF2B5EF4-FFF2-40B4-BE49-F238E27FC236}">
                <a16:creationId xmlns:a16="http://schemas.microsoft.com/office/drawing/2014/main" id="{FE0683F0-C95E-42A2-04CE-938B8B0C7CFE}"/>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6A02C923-8903-BDCA-B735-4FD3E957D5CC}"/>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C2859A7C-992D-070D-4611-410E83B8D3E7}"/>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6202460-73FE-48A8-A4CD-707AB8B2FABD}" type="slidenum">
              <a:rPr lang="en-US" altLang="en-US"/>
              <a:pPr/>
              <a:t>22</a:t>
            </a:fld>
            <a:endParaRPr lang="en-US" altLang="en-US"/>
          </a:p>
        </p:txBody>
      </p:sp>
      <p:sp>
        <p:nvSpPr>
          <p:cNvPr id="43011" name="Rectangle 2">
            <a:extLst>
              <a:ext uri="{FF2B5EF4-FFF2-40B4-BE49-F238E27FC236}">
                <a16:creationId xmlns:a16="http://schemas.microsoft.com/office/drawing/2014/main" id="{88186F62-55D0-EAD6-CC1A-56F257B8EC3A}"/>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4AEB177F-A61C-3C40-D28C-8FDEC2B2889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49C56BDE-E501-8263-9892-199B2A8291F3}"/>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647FBB9-AA4E-4075-8D03-3E271C18524B}" type="slidenum">
              <a:rPr lang="en-US" altLang="en-US"/>
              <a:pPr/>
              <a:t>24</a:t>
            </a:fld>
            <a:endParaRPr lang="en-US" altLang="en-US"/>
          </a:p>
        </p:txBody>
      </p:sp>
      <p:sp>
        <p:nvSpPr>
          <p:cNvPr id="46083" name="Rectangle 2">
            <a:extLst>
              <a:ext uri="{FF2B5EF4-FFF2-40B4-BE49-F238E27FC236}">
                <a16:creationId xmlns:a16="http://schemas.microsoft.com/office/drawing/2014/main" id="{F2408F03-925C-6E00-7C8A-26A2E4A829F4}"/>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ED5A5561-8524-CA58-7ADF-B0581100C3B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F896D7B4-6C1D-82A0-7905-0C23E5BAE84B}"/>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7B95B5-BF5E-456A-884E-131E257AAD0E}" type="slidenum">
              <a:rPr lang="en-US" altLang="en-US"/>
              <a:pPr/>
              <a:t>26</a:t>
            </a:fld>
            <a:endParaRPr lang="en-US" altLang="en-US"/>
          </a:p>
        </p:txBody>
      </p:sp>
      <p:sp>
        <p:nvSpPr>
          <p:cNvPr id="49155" name="Rectangle 2">
            <a:extLst>
              <a:ext uri="{FF2B5EF4-FFF2-40B4-BE49-F238E27FC236}">
                <a16:creationId xmlns:a16="http://schemas.microsoft.com/office/drawing/2014/main" id="{0EDCDDA1-61E4-CA91-E698-E669E1C7D35F}"/>
              </a:ext>
            </a:extLst>
          </p:cNvPr>
          <p:cNvSpPr>
            <a:spLocks noGrp="1" noRot="1" noChangeAspect="1" noChangeArrowheads="1" noTextEdit="1"/>
          </p:cNvSpPr>
          <p:nvPr>
            <p:ph type="sldImg"/>
          </p:nvPr>
        </p:nvSpPr>
        <p:spPr>
          <a:ln/>
        </p:spPr>
      </p:sp>
      <p:sp>
        <p:nvSpPr>
          <p:cNvPr id="49156" name="Rectangle 3">
            <a:extLst>
              <a:ext uri="{FF2B5EF4-FFF2-40B4-BE49-F238E27FC236}">
                <a16:creationId xmlns:a16="http://schemas.microsoft.com/office/drawing/2014/main" id="{CDD0F1CF-7F96-9B7E-2434-253052BFC3D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2D44721D-BBA8-26A5-7056-641D2BFEEAE1}"/>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20868E-B594-418A-B978-DE2D86313E00}" type="slidenum">
              <a:rPr lang="en-US" altLang="en-US"/>
              <a:pPr/>
              <a:t>2</a:t>
            </a:fld>
            <a:endParaRPr lang="en-US" altLang="en-US"/>
          </a:p>
        </p:txBody>
      </p:sp>
      <p:sp>
        <p:nvSpPr>
          <p:cNvPr id="7171" name="Rectangle 2">
            <a:extLst>
              <a:ext uri="{FF2B5EF4-FFF2-40B4-BE49-F238E27FC236}">
                <a16:creationId xmlns:a16="http://schemas.microsoft.com/office/drawing/2014/main" id="{9CCFB398-5F0F-82D4-F7E5-C1E2BA5C6AF3}"/>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A8BCA06D-F076-F76F-F349-F8DACD1B9CB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68DBA398-EA16-634A-19A0-B2A0749E5BC9}"/>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24700FD-817C-4E92-B049-B2E76F00DD42}" type="slidenum">
              <a:rPr lang="en-US" altLang="en-US"/>
              <a:pPr/>
              <a:t>3</a:t>
            </a:fld>
            <a:endParaRPr lang="en-US" altLang="en-US"/>
          </a:p>
        </p:txBody>
      </p:sp>
      <p:sp>
        <p:nvSpPr>
          <p:cNvPr id="9219" name="Rectangle 2">
            <a:extLst>
              <a:ext uri="{FF2B5EF4-FFF2-40B4-BE49-F238E27FC236}">
                <a16:creationId xmlns:a16="http://schemas.microsoft.com/office/drawing/2014/main" id="{4853D67E-2591-5775-043E-8A26894A42BA}"/>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7377A9C1-E340-13B1-D6CC-E2CF1724B83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C3C1638A-17B2-6E85-88E6-940D596E9213}"/>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ADD5F7-013D-47F8-8170-1631475CE047}" type="slidenum">
              <a:rPr lang="en-US" altLang="en-US"/>
              <a:pPr/>
              <a:t>4</a:t>
            </a:fld>
            <a:endParaRPr lang="en-US" altLang="en-US"/>
          </a:p>
        </p:txBody>
      </p:sp>
      <p:sp>
        <p:nvSpPr>
          <p:cNvPr id="11267" name="Rectangle 2">
            <a:extLst>
              <a:ext uri="{FF2B5EF4-FFF2-40B4-BE49-F238E27FC236}">
                <a16:creationId xmlns:a16="http://schemas.microsoft.com/office/drawing/2014/main" id="{746D7C7E-5324-8869-CE89-E295D30D2C1F}"/>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BD732199-A8BF-5615-285A-062A9D1EC30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2016708F-91B6-53C7-FD4A-58A26571BBC8}"/>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52BE6F2-C7E4-434E-B50D-F82ECAD06606}" type="slidenum">
              <a:rPr lang="en-US" altLang="en-US"/>
              <a:pPr/>
              <a:t>5</a:t>
            </a:fld>
            <a:endParaRPr lang="en-US" altLang="en-US"/>
          </a:p>
        </p:txBody>
      </p:sp>
      <p:sp>
        <p:nvSpPr>
          <p:cNvPr id="13315" name="Rectangle 2">
            <a:extLst>
              <a:ext uri="{FF2B5EF4-FFF2-40B4-BE49-F238E27FC236}">
                <a16:creationId xmlns:a16="http://schemas.microsoft.com/office/drawing/2014/main" id="{38BB63E6-0623-46BF-BED7-A52965B38FDF}"/>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03BC22CE-83E4-65E4-7E2C-61A112761BDE}"/>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215E663F-86F7-CC43-8F28-B72C7F1DABD9}"/>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42E448B-AF46-4659-BF8E-12CDAA8271DE}" type="slidenum">
              <a:rPr lang="en-US" altLang="en-US"/>
              <a:pPr/>
              <a:t>6</a:t>
            </a:fld>
            <a:endParaRPr lang="en-US" altLang="en-US"/>
          </a:p>
        </p:txBody>
      </p:sp>
      <p:sp>
        <p:nvSpPr>
          <p:cNvPr id="15363" name="Rectangle 2">
            <a:extLst>
              <a:ext uri="{FF2B5EF4-FFF2-40B4-BE49-F238E27FC236}">
                <a16:creationId xmlns:a16="http://schemas.microsoft.com/office/drawing/2014/main" id="{EEF84596-04B4-E9E5-EE0B-26091CF45C13}"/>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D54FA6FC-3709-8E69-E3D0-108B8795DED3}"/>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D2979B8-1B8B-43CA-DE6F-664DC6DE7673}"/>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C66488F-B339-427B-9B54-97653B5DD7C9}" type="slidenum">
              <a:rPr lang="en-US" altLang="en-US"/>
              <a:pPr/>
              <a:t>7</a:t>
            </a:fld>
            <a:endParaRPr lang="en-US" altLang="en-US"/>
          </a:p>
        </p:txBody>
      </p:sp>
      <p:sp>
        <p:nvSpPr>
          <p:cNvPr id="17411" name="Rectangle 2">
            <a:extLst>
              <a:ext uri="{FF2B5EF4-FFF2-40B4-BE49-F238E27FC236}">
                <a16:creationId xmlns:a16="http://schemas.microsoft.com/office/drawing/2014/main" id="{402E9305-36CD-76B6-42F4-F900E744B751}"/>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42EDFE5C-BD61-8BF3-E0D6-E8FA85D58EAC}"/>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279EB611-D746-A491-A16D-F134EE123114}"/>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5A6CAB9-C908-4BCD-B424-ED5579D343A1}" type="slidenum">
              <a:rPr lang="en-US" altLang="en-US"/>
              <a:pPr/>
              <a:t>9</a:t>
            </a:fld>
            <a:endParaRPr lang="en-US" altLang="en-US"/>
          </a:p>
        </p:txBody>
      </p:sp>
      <p:sp>
        <p:nvSpPr>
          <p:cNvPr id="20483" name="Rectangle 2">
            <a:extLst>
              <a:ext uri="{FF2B5EF4-FFF2-40B4-BE49-F238E27FC236}">
                <a16:creationId xmlns:a16="http://schemas.microsoft.com/office/drawing/2014/main" id="{9803FA98-9540-2E0F-4552-BD08BABBD97B}"/>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02728D6D-0682-6013-C864-F09329BAD0B6}"/>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5878D570-220D-E68D-73F6-7FA53FC87BD1}"/>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45CA41C-0BE0-41D1-95F6-0952F2919960}" type="slidenum">
              <a:rPr lang="en-US" altLang="en-US"/>
              <a:pPr/>
              <a:t>10</a:t>
            </a:fld>
            <a:endParaRPr lang="en-US" altLang="en-US"/>
          </a:p>
        </p:txBody>
      </p:sp>
      <p:sp>
        <p:nvSpPr>
          <p:cNvPr id="22531" name="Rectangle 2">
            <a:extLst>
              <a:ext uri="{FF2B5EF4-FFF2-40B4-BE49-F238E27FC236}">
                <a16:creationId xmlns:a16="http://schemas.microsoft.com/office/drawing/2014/main" id="{752136EC-F0CA-3B7C-504D-9B64A9695F27}"/>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CAAE5316-D646-DBB8-83F1-D8F8B023FF3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98D019E5-E5B4-E3A5-5499-BF972208556E}"/>
              </a:ext>
            </a:extLst>
          </p:cNvPr>
          <p:cNvGrpSpPr>
            <a:grpSpLocks/>
          </p:cNvGrpSpPr>
          <p:nvPr/>
        </p:nvGrpSpPr>
        <p:grpSpPr bwMode="auto">
          <a:xfrm>
            <a:off x="0" y="0"/>
            <a:ext cx="5867400" cy="6858000"/>
            <a:chOff x="0" y="0"/>
            <a:chExt cx="3696" cy="4320"/>
          </a:xfrm>
        </p:grpSpPr>
        <p:sp>
          <p:nvSpPr>
            <p:cNvPr id="3" name="Rectangle 3">
              <a:extLst>
                <a:ext uri="{FF2B5EF4-FFF2-40B4-BE49-F238E27FC236}">
                  <a16:creationId xmlns:a16="http://schemas.microsoft.com/office/drawing/2014/main" id="{D97BDFFE-F5BC-5BAA-585D-3238516238CC}"/>
                </a:ext>
              </a:extLst>
            </p:cNvPr>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kumimoji="1" lang="en-US" altLang="en-US" sz="2400">
                <a:latin typeface="Times New Roman" charset="0"/>
              </a:endParaRPr>
            </a:p>
          </p:txBody>
        </p:sp>
        <p:sp>
          <p:nvSpPr>
            <p:cNvPr id="4" name="AutoShape 4">
              <a:extLst>
                <a:ext uri="{FF2B5EF4-FFF2-40B4-BE49-F238E27FC236}">
                  <a16:creationId xmlns:a16="http://schemas.microsoft.com/office/drawing/2014/main" id="{B7571705-1EDA-3D19-117B-B008C1706260}"/>
                </a:ext>
              </a:extLst>
            </p:cNvPr>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kumimoji="1" lang="en-US" altLang="en-US" sz="2400">
                <a:latin typeface="Times New Roman" charset="0"/>
              </a:endParaRPr>
            </a:p>
          </p:txBody>
        </p:sp>
      </p:grpSp>
      <p:grpSp>
        <p:nvGrpSpPr>
          <p:cNvPr id="5" name="Group 5">
            <a:extLst>
              <a:ext uri="{FF2B5EF4-FFF2-40B4-BE49-F238E27FC236}">
                <a16:creationId xmlns:a16="http://schemas.microsoft.com/office/drawing/2014/main" id="{549BD9B8-E36C-7E32-FD34-66E555302F35}"/>
              </a:ext>
            </a:extLst>
          </p:cNvPr>
          <p:cNvGrpSpPr>
            <a:grpSpLocks/>
          </p:cNvGrpSpPr>
          <p:nvPr/>
        </p:nvGrpSpPr>
        <p:grpSpPr bwMode="auto">
          <a:xfrm>
            <a:off x="3632200" y="4889500"/>
            <a:ext cx="4876800" cy="319088"/>
            <a:chOff x="2288" y="3080"/>
            <a:chExt cx="3072" cy="201"/>
          </a:xfrm>
        </p:grpSpPr>
        <p:sp>
          <p:nvSpPr>
            <p:cNvPr id="6" name="AutoShape 6">
              <a:extLst>
                <a:ext uri="{FF2B5EF4-FFF2-40B4-BE49-F238E27FC236}">
                  <a16:creationId xmlns:a16="http://schemas.microsoft.com/office/drawing/2014/main" id="{E232D83E-98A9-E72B-C70E-5A8A67CB2056}"/>
                </a:ext>
              </a:extLst>
            </p:cNvPr>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a:p>
          </p:txBody>
        </p:sp>
        <p:sp>
          <p:nvSpPr>
            <p:cNvPr id="7" name="AutoShape 7">
              <a:extLst>
                <a:ext uri="{FF2B5EF4-FFF2-40B4-BE49-F238E27FC236}">
                  <a16:creationId xmlns:a16="http://schemas.microsoft.com/office/drawing/2014/main" id="{B74F2810-810B-83F6-59D4-C14A8D17D58F}"/>
                </a:ext>
              </a:extLst>
            </p:cNvPr>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a:p>
          </p:txBody>
        </p:sp>
      </p:grpSp>
      <p:sp>
        <p:nvSpPr>
          <p:cNvPr id="1639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noProof="0"/>
              <a:t>Click to edit Master subtitle style</a:t>
            </a:r>
          </a:p>
        </p:txBody>
      </p:sp>
      <p:sp>
        <p:nvSpPr>
          <p:cNvPr id="1639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noProof="0"/>
              <a:t>Click to edit Master title style</a:t>
            </a:r>
          </a:p>
        </p:txBody>
      </p:sp>
      <p:sp>
        <p:nvSpPr>
          <p:cNvPr id="8" name="Date Placeholder 9">
            <a:extLst>
              <a:ext uri="{FF2B5EF4-FFF2-40B4-BE49-F238E27FC236}">
                <a16:creationId xmlns:a16="http://schemas.microsoft.com/office/drawing/2014/main" id="{DC5BA39E-AF64-1748-C529-6F3A032E3BB4}"/>
              </a:ext>
            </a:extLst>
          </p:cNvPr>
          <p:cNvSpPr>
            <a:spLocks noGrp="1" noChangeArrowheads="1"/>
          </p:cNvSpPr>
          <p:nvPr>
            <p:ph type="dt" sz="quarter" idx="10"/>
          </p:nvPr>
        </p:nvSpPr>
        <p:spPr/>
        <p:txBody>
          <a:bodyPr/>
          <a:lstStyle>
            <a:lvl1pPr>
              <a:defRPr>
                <a:solidFill>
                  <a:schemeClr val="bg1"/>
                </a:solidFill>
              </a:defRPr>
            </a:lvl1pPr>
          </a:lstStyle>
          <a:p>
            <a:pPr>
              <a:defRPr/>
            </a:pPr>
            <a:endParaRPr lang="en-US"/>
          </a:p>
        </p:txBody>
      </p:sp>
      <p:sp>
        <p:nvSpPr>
          <p:cNvPr id="9" name="Footer Placeholder 10">
            <a:extLst>
              <a:ext uri="{FF2B5EF4-FFF2-40B4-BE49-F238E27FC236}">
                <a16:creationId xmlns:a16="http://schemas.microsoft.com/office/drawing/2014/main" id="{EF34A222-BC3F-E4B4-9AA7-3141FD5BFC15}"/>
              </a:ext>
            </a:extLst>
          </p:cNvPr>
          <p:cNvSpPr>
            <a:spLocks noGrp="1" noChangeArrowheads="1"/>
          </p:cNvSpPr>
          <p:nvPr>
            <p:ph type="ftr" sz="quarter" idx="11"/>
          </p:nvPr>
        </p:nvSpPr>
        <p:spPr/>
        <p:txBody>
          <a:bodyPr/>
          <a:lstStyle>
            <a:lvl1pPr algn="r">
              <a:defRPr/>
            </a:lvl1pPr>
          </a:lstStyle>
          <a:p>
            <a:pPr>
              <a:defRPr/>
            </a:pPr>
            <a:endParaRPr lang="en-US"/>
          </a:p>
        </p:txBody>
      </p:sp>
      <p:sp>
        <p:nvSpPr>
          <p:cNvPr id="10" name="Slide Number Placeholder 11">
            <a:extLst>
              <a:ext uri="{FF2B5EF4-FFF2-40B4-BE49-F238E27FC236}">
                <a16:creationId xmlns:a16="http://schemas.microsoft.com/office/drawing/2014/main" id="{7F07D4FE-7145-1C98-A0FA-B1E1CB56C574}"/>
              </a:ext>
            </a:extLst>
          </p:cNvPr>
          <p:cNvSpPr>
            <a:spLocks noGrp="1" noChangeArrowheads="1"/>
          </p:cNvSpPr>
          <p:nvPr>
            <p:ph type="sldNum" sz="quarter" idx="12"/>
          </p:nvPr>
        </p:nvSpPr>
        <p:spPr>
          <a:xfrm>
            <a:off x="76200" y="6248400"/>
            <a:ext cx="587375" cy="488950"/>
          </a:xfrm>
        </p:spPr>
        <p:txBody>
          <a:bodyPr anchorCtr="0"/>
          <a:lstStyle>
            <a:lvl1pPr>
              <a:defRPr/>
            </a:lvl1pPr>
          </a:lstStyle>
          <a:p>
            <a:fld id="{9B67447D-B788-4987-90A6-0C3FA459B972}" type="slidenum">
              <a:rPr lang="en-US" altLang="en-US"/>
              <a:pPr/>
              <a:t>‹#›</a:t>
            </a:fld>
            <a:endParaRPr lang="en-US" altLang="en-US"/>
          </a:p>
        </p:txBody>
      </p:sp>
    </p:spTree>
    <p:extLst>
      <p:ext uri="{BB962C8B-B14F-4D97-AF65-F5344CB8AC3E}">
        <p14:creationId xmlns:p14="http://schemas.microsoft.com/office/powerpoint/2010/main" val="3665730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50534A5C-544E-59D9-8B42-AE60907B997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E75D71BF-A100-4BE8-A8ED-E1D0F2D4CA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83CCDE25-9CCB-4325-A6BE-7BCF77ACB893}"/>
              </a:ext>
            </a:extLst>
          </p:cNvPr>
          <p:cNvSpPr>
            <a:spLocks noGrp="1" noChangeArrowheads="1"/>
          </p:cNvSpPr>
          <p:nvPr>
            <p:ph type="sldNum" sz="quarter" idx="12"/>
          </p:nvPr>
        </p:nvSpPr>
        <p:spPr>
          <a:ln/>
        </p:spPr>
        <p:txBody>
          <a:bodyPr/>
          <a:lstStyle>
            <a:lvl1pPr>
              <a:defRPr/>
            </a:lvl1pPr>
          </a:lstStyle>
          <a:p>
            <a:fld id="{37D783D3-6E9D-4E51-90B1-8CDE41CEB3E1}" type="slidenum">
              <a:rPr lang="en-US" altLang="en-US"/>
              <a:pPr/>
              <a:t>‹#›</a:t>
            </a:fld>
            <a:endParaRPr lang="en-US" altLang="en-US"/>
          </a:p>
        </p:txBody>
      </p:sp>
    </p:spTree>
    <p:extLst>
      <p:ext uri="{BB962C8B-B14F-4D97-AF65-F5344CB8AC3E}">
        <p14:creationId xmlns:p14="http://schemas.microsoft.com/office/powerpoint/2010/main" val="2794811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A7CD365D-7765-2565-C41B-171F9E62E20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11C90E06-7C8B-BEE7-9295-806F55AFC76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C6C4FCD6-B7CA-B6A2-A20F-31F0F84BC686}"/>
              </a:ext>
            </a:extLst>
          </p:cNvPr>
          <p:cNvSpPr>
            <a:spLocks noGrp="1" noChangeArrowheads="1"/>
          </p:cNvSpPr>
          <p:nvPr>
            <p:ph type="sldNum" sz="quarter" idx="12"/>
          </p:nvPr>
        </p:nvSpPr>
        <p:spPr>
          <a:ln/>
        </p:spPr>
        <p:txBody>
          <a:bodyPr/>
          <a:lstStyle>
            <a:lvl1pPr>
              <a:defRPr/>
            </a:lvl1pPr>
          </a:lstStyle>
          <a:p>
            <a:fld id="{6295A676-6FFD-476E-834F-CE9B28BA4E17}" type="slidenum">
              <a:rPr lang="en-US" altLang="en-US"/>
              <a:pPr/>
              <a:t>‹#›</a:t>
            </a:fld>
            <a:endParaRPr lang="en-US" altLang="en-US"/>
          </a:p>
        </p:txBody>
      </p:sp>
    </p:spTree>
    <p:extLst>
      <p:ext uri="{BB962C8B-B14F-4D97-AF65-F5344CB8AC3E}">
        <p14:creationId xmlns:p14="http://schemas.microsoft.com/office/powerpoint/2010/main" val="672518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a:extLst>
              <a:ext uri="{FF2B5EF4-FFF2-40B4-BE49-F238E27FC236}">
                <a16:creationId xmlns:a16="http://schemas.microsoft.com/office/drawing/2014/main" id="{5E5E3732-F49F-4C0C-B05B-2EBAAB90C42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EE28783A-1E4F-F231-0F53-460FFB6EDAD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6C310DB7-52E4-2234-8EA4-3BCE12D05DCE}"/>
              </a:ext>
            </a:extLst>
          </p:cNvPr>
          <p:cNvSpPr>
            <a:spLocks noGrp="1" noChangeArrowheads="1"/>
          </p:cNvSpPr>
          <p:nvPr>
            <p:ph type="sldNum" sz="quarter" idx="12"/>
          </p:nvPr>
        </p:nvSpPr>
        <p:spPr>
          <a:ln/>
        </p:spPr>
        <p:txBody>
          <a:bodyPr/>
          <a:lstStyle>
            <a:lvl1pPr>
              <a:defRPr/>
            </a:lvl1pPr>
          </a:lstStyle>
          <a:p>
            <a:fld id="{EA395D56-99F8-4B1D-B71B-00F73D7A2BC2}" type="slidenum">
              <a:rPr lang="en-US" altLang="en-US"/>
              <a:pPr/>
              <a:t>‹#›</a:t>
            </a:fld>
            <a:endParaRPr lang="en-US" altLang="en-US"/>
          </a:p>
        </p:txBody>
      </p:sp>
    </p:spTree>
    <p:extLst>
      <p:ext uri="{BB962C8B-B14F-4D97-AF65-F5344CB8AC3E}">
        <p14:creationId xmlns:p14="http://schemas.microsoft.com/office/powerpoint/2010/main" val="950939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a:extLst>
              <a:ext uri="{FF2B5EF4-FFF2-40B4-BE49-F238E27FC236}">
                <a16:creationId xmlns:a16="http://schemas.microsoft.com/office/drawing/2014/main" id="{DBE54E45-8B70-A751-2056-77F2C33A2FB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FD3C07B9-6DE4-5CFC-C0A8-0EFFAA634FA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82724C7D-8567-8BB8-61C3-8659D37DE8F0}"/>
              </a:ext>
            </a:extLst>
          </p:cNvPr>
          <p:cNvSpPr>
            <a:spLocks noGrp="1" noChangeArrowheads="1"/>
          </p:cNvSpPr>
          <p:nvPr>
            <p:ph type="sldNum" sz="quarter" idx="12"/>
          </p:nvPr>
        </p:nvSpPr>
        <p:spPr>
          <a:ln/>
        </p:spPr>
        <p:txBody>
          <a:bodyPr/>
          <a:lstStyle>
            <a:lvl1pPr>
              <a:defRPr/>
            </a:lvl1pPr>
          </a:lstStyle>
          <a:p>
            <a:fld id="{7CA0B2E2-DA21-4811-BB56-65F7F539ECD3}" type="slidenum">
              <a:rPr lang="en-US" altLang="en-US"/>
              <a:pPr/>
              <a:t>‹#›</a:t>
            </a:fld>
            <a:endParaRPr lang="en-US" altLang="en-US"/>
          </a:p>
        </p:txBody>
      </p:sp>
    </p:spTree>
    <p:extLst>
      <p:ext uri="{BB962C8B-B14F-4D97-AF65-F5344CB8AC3E}">
        <p14:creationId xmlns:p14="http://schemas.microsoft.com/office/powerpoint/2010/main" val="1786456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a:extLst>
              <a:ext uri="{FF2B5EF4-FFF2-40B4-BE49-F238E27FC236}">
                <a16:creationId xmlns:a16="http://schemas.microsoft.com/office/drawing/2014/main" id="{69E12C35-CA63-1489-4719-A177DA447C4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207CA1C1-F24E-68D9-9DDC-347F8E33139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DFD9DB56-0DA6-0AFA-BD35-3BF1CC114E62}"/>
              </a:ext>
            </a:extLst>
          </p:cNvPr>
          <p:cNvSpPr>
            <a:spLocks noGrp="1" noChangeArrowheads="1"/>
          </p:cNvSpPr>
          <p:nvPr>
            <p:ph type="sldNum" sz="quarter" idx="12"/>
          </p:nvPr>
        </p:nvSpPr>
        <p:spPr>
          <a:ln/>
        </p:spPr>
        <p:txBody>
          <a:bodyPr/>
          <a:lstStyle>
            <a:lvl1pPr>
              <a:defRPr/>
            </a:lvl1pPr>
          </a:lstStyle>
          <a:p>
            <a:fld id="{94E0AB42-1249-43FD-A750-C9929B3D9F45}" type="slidenum">
              <a:rPr lang="en-US" altLang="en-US"/>
              <a:pPr/>
              <a:t>‹#›</a:t>
            </a:fld>
            <a:endParaRPr lang="en-US" altLang="en-US"/>
          </a:p>
        </p:txBody>
      </p:sp>
    </p:spTree>
    <p:extLst>
      <p:ext uri="{BB962C8B-B14F-4D97-AF65-F5344CB8AC3E}">
        <p14:creationId xmlns:p14="http://schemas.microsoft.com/office/powerpoint/2010/main" val="1244451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a:extLst>
              <a:ext uri="{FF2B5EF4-FFF2-40B4-BE49-F238E27FC236}">
                <a16:creationId xmlns:a16="http://schemas.microsoft.com/office/drawing/2014/main" id="{6EFC6219-66F9-4218-BCD0-516DF037E74E}"/>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2">
            <a:extLst>
              <a:ext uri="{FF2B5EF4-FFF2-40B4-BE49-F238E27FC236}">
                <a16:creationId xmlns:a16="http://schemas.microsoft.com/office/drawing/2014/main" id="{1DC7A605-F06C-2006-F97D-C231AC6E558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3">
            <a:extLst>
              <a:ext uri="{FF2B5EF4-FFF2-40B4-BE49-F238E27FC236}">
                <a16:creationId xmlns:a16="http://schemas.microsoft.com/office/drawing/2014/main" id="{3A6EAE3B-4A4D-DE14-5A5D-7856066ACD05}"/>
              </a:ext>
            </a:extLst>
          </p:cNvPr>
          <p:cNvSpPr>
            <a:spLocks noGrp="1" noChangeArrowheads="1"/>
          </p:cNvSpPr>
          <p:nvPr>
            <p:ph type="sldNum" sz="quarter" idx="12"/>
          </p:nvPr>
        </p:nvSpPr>
        <p:spPr>
          <a:ln/>
        </p:spPr>
        <p:txBody>
          <a:bodyPr/>
          <a:lstStyle>
            <a:lvl1pPr>
              <a:defRPr/>
            </a:lvl1pPr>
          </a:lstStyle>
          <a:p>
            <a:fld id="{71355DA4-F951-4AEA-9008-C39E27E4F605}" type="slidenum">
              <a:rPr lang="en-US" altLang="en-US"/>
              <a:pPr/>
              <a:t>‹#›</a:t>
            </a:fld>
            <a:endParaRPr lang="en-US" altLang="en-US"/>
          </a:p>
        </p:txBody>
      </p:sp>
    </p:spTree>
    <p:extLst>
      <p:ext uri="{BB962C8B-B14F-4D97-AF65-F5344CB8AC3E}">
        <p14:creationId xmlns:p14="http://schemas.microsoft.com/office/powerpoint/2010/main" val="1254296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a:extLst>
              <a:ext uri="{FF2B5EF4-FFF2-40B4-BE49-F238E27FC236}">
                <a16:creationId xmlns:a16="http://schemas.microsoft.com/office/drawing/2014/main" id="{185EADD6-5B40-507A-8740-AFF655C31F1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2">
            <a:extLst>
              <a:ext uri="{FF2B5EF4-FFF2-40B4-BE49-F238E27FC236}">
                <a16:creationId xmlns:a16="http://schemas.microsoft.com/office/drawing/2014/main" id="{164A7D88-C76F-64DE-98FB-5751E12D595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3">
            <a:extLst>
              <a:ext uri="{FF2B5EF4-FFF2-40B4-BE49-F238E27FC236}">
                <a16:creationId xmlns:a16="http://schemas.microsoft.com/office/drawing/2014/main" id="{672C1B9D-ECFD-3E6A-D9F8-E60E186DC217}"/>
              </a:ext>
            </a:extLst>
          </p:cNvPr>
          <p:cNvSpPr>
            <a:spLocks noGrp="1" noChangeArrowheads="1"/>
          </p:cNvSpPr>
          <p:nvPr>
            <p:ph type="sldNum" sz="quarter" idx="12"/>
          </p:nvPr>
        </p:nvSpPr>
        <p:spPr>
          <a:ln/>
        </p:spPr>
        <p:txBody>
          <a:bodyPr/>
          <a:lstStyle>
            <a:lvl1pPr>
              <a:defRPr/>
            </a:lvl1pPr>
          </a:lstStyle>
          <a:p>
            <a:fld id="{9F727278-C32E-4C62-A713-65D027B016A0}" type="slidenum">
              <a:rPr lang="en-US" altLang="en-US"/>
              <a:pPr/>
              <a:t>‹#›</a:t>
            </a:fld>
            <a:endParaRPr lang="en-US" altLang="en-US"/>
          </a:p>
        </p:txBody>
      </p:sp>
    </p:spTree>
    <p:extLst>
      <p:ext uri="{BB962C8B-B14F-4D97-AF65-F5344CB8AC3E}">
        <p14:creationId xmlns:p14="http://schemas.microsoft.com/office/powerpoint/2010/main" val="2069343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39871913-C1F9-AD54-2FE7-0148F182FC68}"/>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2">
            <a:extLst>
              <a:ext uri="{FF2B5EF4-FFF2-40B4-BE49-F238E27FC236}">
                <a16:creationId xmlns:a16="http://schemas.microsoft.com/office/drawing/2014/main" id="{723624C7-589F-BB0F-C543-DF5D5BE5814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3">
            <a:extLst>
              <a:ext uri="{FF2B5EF4-FFF2-40B4-BE49-F238E27FC236}">
                <a16:creationId xmlns:a16="http://schemas.microsoft.com/office/drawing/2014/main" id="{8AD562D2-BCB8-B417-8C36-97CA572E7DC1}"/>
              </a:ext>
            </a:extLst>
          </p:cNvPr>
          <p:cNvSpPr>
            <a:spLocks noGrp="1" noChangeArrowheads="1"/>
          </p:cNvSpPr>
          <p:nvPr>
            <p:ph type="sldNum" sz="quarter" idx="12"/>
          </p:nvPr>
        </p:nvSpPr>
        <p:spPr>
          <a:ln/>
        </p:spPr>
        <p:txBody>
          <a:bodyPr/>
          <a:lstStyle>
            <a:lvl1pPr>
              <a:defRPr/>
            </a:lvl1pPr>
          </a:lstStyle>
          <a:p>
            <a:fld id="{6BF227C0-2DA7-42DB-B189-3F0C81385392}" type="slidenum">
              <a:rPr lang="en-US" altLang="en-US"/>
              <a:pPr/>
              <a:t>‹#›</a:t>
            </a:fld>
            <a:endParaRPr lang="en-US" altLang="en-US"/>
          </a:p>
        </p:txBody>
      </p:sp>
    </p:spTree>
    <p:extLst>
      <p:ext uri="{BB962C8B-B14F-4D97-AF65-F5344CB8AC3E}">
        <p14:creationId xmlns:p14="http://schemas.microsoft.com/office/powerpoint/2010/main" val="1061762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7F5C4594-6568-F08E-ED92-183E4AC6983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91AB992D-BC8F-0379-A894-B66D316AB89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812A43A0-200A-B8F7-9ED5-60A6AC88BBB2}"/>
              </a:ext>
            </a:extLst>
          </p:cNvPr>
          <p:cNvSpPr>
            <a:spLocks noGrp="1" noChangeArrowheads="1"/>
          </p:cNvSpPr>
          <p:nvPr>
            <p:ph type="sldNum" sz="quarter" idx="12"/>
          </p:nvPr>
        </p:nvSpPr>
        <p:spPr>
          <a:ln/>
        </p:spPr>
        <p:txBody>
          <a:bodyPr/>
          <a:lstStyle>
            <a:lvl1pPr>
              <a:defRPr/>
            </a:lvl1pPr>
          </a:lstStyle>
          <a:p>
            <a:fld id="{FE7D56E7-398C-48D4-B281-37156C206F11}" type="slidenum">
              <a:rPr lang="en-US" altLang="en-US"/>
              <a:pPr/>
              <a:t>‹#›</a:t>
            </a:fld>
            <a:endParaRPr lang="en-US" altLang="en-US"/>
          </a:p>
        </p:txBody>
      </p:sp>
    </p:spTree>
    <p:extLst>
      <p:ext uri="{BB962C8B-B14F-4D97-AF65-F5344CB8AC3E}">
        <p14:creationId xmlns:p14="http://schemas.microsoft.com/office/powerpoint/2010/main" val="534642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a:extLst>
              <a:ext uri="{FF2B5EF4-FFF2-40B4-BE49-F238E27FC236}">
                <a16:creationId xmlns:a16="http://schemas.microsoft.com/office/drawing/2014/main" id="{F55D7EAE-081F-57CA-5BC0-8A2B7C21DD6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115408A2-2A24-BA8D-81BA-6E71BE6579A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C6674A6D-907A-6EA7-3370-468CADB98D62}"/>
              </a:ext>
            </a:extLst>
          </p:cNvPr>
          <p:cNvSpPr>
            <a:spLocks noGrp="1" noChangeArrowheads="1"/>
          </p:cNvSpPr>
          <p:nvPr>
            <p:ph type="sldNum" sz="quarter" idx="12"/>
          </p:nvPr>
        </p:nvSpPr>
        <p:spPr>
          <a:ln/>
        </p:spPr>
        <p:txBody>
          <a:bodyPr/>
          <a:lstStyle>
            <a:lvl1pPr>
              <a:defRPr/>
            </a:lvl1pPr>
          </a:lstStyle>
          <a:p>
            <a:fld id="{72DA9B64-6933-4FB4-B303-81D3CCAE6CC4}" type="slidenum">
              <a:rPr lang="en-US" altLang="en-US"/>
              <a:pPr/>
              <a:t>‹#›</a:t>
            </a:fld>
            <a:endParaRPr lang="en-US" altLang="en-US"/>
          </a:p>
        </p:txBody>
      </p:sp>
    </p:spTree>
    <p:extLst>
      <p:ext uri="{BB962C8B-B14F-4D97-AF65-F5344CB8AC3E}">
        <p14:creationId xmlns:p14="http://schemas.microsoft.com/office/powerpoint/2010/main" val="1059332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C98DAE4F-7D49-15FC-6B65-33B207D4B04A}"/>
              </a:ext>
            </a:extLst>
          </p:cNvPr>
          <p:cNvGrpSpPr>
            <a:grpSpLocks/>
          </p:cNvGrpSpPr>
          <p:nvPr/>
        </p:nvGrpSpPr>
        <p:grpSpPr bwMode="auto">
          <a:xfrm>
            <a:off x="0" y="0"/>
            <a:ext cx="7620000" cy="6858000"/>
            <a:chOff x="0" y="0"/>
            <a:chExt cx="4800" cy="4320"/>
          </a:xfrm>
        </p:grpSpPr>
        <p:grpSp>
          <p:nvGrpSpPr>
            <p:cNvPr id="1032" name="Group 3">
              <a:extLst>
                <a:ext uri="{FF2B5EF4-FFF2-40B4-BE49-F238E27FC236}">
                  <a16:creationId xmlns:a16="http://schemas.microsoft.com/office/drawing/2014/main" id="{F8948E33-FF49-43F6-67E0-76DB7AA100D7}"/>
                </a:ext>
              </a:extLst>
            </p:cNvPr>
            <p:cNvGrpSpPr>
              <a:grpSpLocks/>
            </p:cNvGrpSpPr>
            <p:nvPr userDrawn="1"/>
          </p:nvGrpSpPr>
          <p:grpSpPr bwMode="auto">
            <a:xfrm>
              <a:off x="0" y="0"/>
              <a:ext cx="2016" cy="4320"/>
              <a:chOff x="0" y="0"/>
              <a:chExt cx="2016" cy="4320"/>
            </a:xfrm>
          </p:grpSpPr>
          <p:sp>
            <p:nvSpPr>
              <p:cNvPr id="1036" name="Rectangle 4">
                <a:extLst>
                  <a:ext uri="{FF2B5EF4-FFF2-40B4-BE49-F238E27FC236}">
                    <a16:creationId xmlns:a16="http://schemas.microsoft.com/office/drawing/2014/main" id="{EF796724-F10D-4502-A7F8-65C832711C8C}"/>
                  </a:ext>
                </a:extLst>
              </p:cNvPr>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a:p>
            </p:txBody>
          </p:sp>
          <p:sp>
            <p:nvSpPr>
              <p:cNvPr id="1037" name="Freeform 5">
                <a:extLst>
                  <a:ext uri="{FF2B5EF4-FFF2-40B4-BE49-F238E27FC236}">
                    <a16:creationId xmlns:a16="http://schemas.microsoft.com/office/drawing/2014/main" id="{B899B6F9-D62D-F6C3-02D2-5422BB87A6B9}"/>
                  </a:ext>
                </a:extLst>
              </p:cNvPr>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033" name="Group 6">
              <a:extLst>
                <a:ext uri="{FF2B5EF4-FFF2-40B4-BE49-F238E27FC236}">
                  <a16:creationId xmlns:a16="http://schemas.microsoft.com/office/drawing/2014/main" id="{00365B18-DB9D-51CF-98B0-A7EE9229E04E}"/>
                </a:ext>
              </a:extLst>
            </p:cNvPr>
            <p:cNvGrpSpPr>
              <a:grpSpLocks/>
            </p:cNvGrpSpPr>
            <p:nvPr/>
          </p:nvGrpSpPr>
          <p:grpSpPr bwMode="auto">
            <a:xfrm>
              <a:off x="144" y="1248"/>
              <a:ext cx="4656" cy="201"/>
              <a:chOff x="144" y="1248"/>
              <a:chExt cx="4656" cy="201"/>
            </a:xfrm>
          </p:grpSpPr>
          <p:sp>
            <p:nvSpPr>
              <p:cNvPr id="1034" name="AutoShape 7">
                <a:extLst>
                  <a:ext uri="{FF2B5EF4-FFF2-40B4-BE49-F238E27FC236}">
                    <a16:creationId xmlns:a16="http://schemas.microsoft.com/office/drawing/2014/main" id="{37D03352-BEB1-467B-936A-6177E7C92CD1}"/>
                  </a:ext>
                </a:extLst>
              </p:cNvPr>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a:p>
            </p:txBody>
          </p:sp>
          <p:sp>
            <p:nvSpPr>
              <p:cNvPr id="1035" name="AutoShape 8">
                <a:extLst>
                  <a:ext uri="{FF2B5EF4-FFF2-40B4-BE49-F238E27FC236}">
                    <a16:creationId xmlns:a16="http://schemas.microsoft.com/office/drawing/2014/main" id="{A2BBCBC0-803D-4302-8822-743D30EB1D4F}"/>
                  </a:ext>
                </a:extLst>
              </p:cNvPr>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a:p>
            </p:txBody>
          </p:sp>
        </p:grpSp>
      </p:grpSp>
      <p:sp>
        <p:nvSpPr>
          <p:cNvPr id="1027" name="AutoShape 9">
            <a:extLst>
              <a:ext uri="{FF2B5EF4-FFF2-40B4-BE49-F238E27FC236}">
                <a16:creationId xmlns:a16="http://schemas.microsoft.com/office/drawing/2014/main" id="{1903FB84-B7E7-A5AB-04D0-27FED541733C}"/>
              </a:ext>
            </a:extLst>
          </p:cNvPr>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10">
            <a:extLst>
              <a:ext uri="{FF2B5EF4-FFF2-40B4-BE49-F238E27FC236}">
                <a16:creationId xmlns:a16="http://schemas.microsoft.com/office/drawing/2014/main" id="{6ED87D41-9F82-D790-94B7-1EA70D227FC7}"/>
              </a:ext>
            </a:extLst>
          </p:cNvPr>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5371" name="Rectangle 11">
            <a:extLst>
              <a:ext uri="{FF2B5EF4-FFF2-40B4-BE49-F238E27FC236}">
                <a16:creationId xmlns:a16="http://schemas.microsoft.com/office/drawing/2014/main" id="{8C8D0930-DE35-4268-91E1-88FBDA7D4F08}"/>
              </a:ext>
            </a:extLst>
          </p:cNvPr>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atin typeface="Arial" charset="0"/>
              </a:defRPr>
            </a:lvl1pPr>
          </a:lstStyle>
          <a:p>
            <a:pPr>
              <a:defRPr/>
            </a:pPr>
            <a:endParaRPr lang="en-US"/>
          </a:p>
        </p:txBody>
      </p:sp>
      <p:sp>
        <p:nvSpPr>
          <p:cNvPr id="15372" name="Rectangle 12">
            <a:extLst>
              <a:ext uri="{FF2B5EF4-FFF2-40B4-BE49-F238E27FC236}">
                <a16:creationId xmlns:a16="http://schemas.microsoft.com/office/drawing/2014/main" id="{32DFAE6E-EBEC-45B4-BE99-70799D3AE0D8}"/>
              </a:ext>
            </a:extLst>
          </p:cNvPr>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5373" name="Rectangle 13">
            <a:extLst>
              <a:ext uri="{FF2B5EF4-FFF2-40B4-BE49-F238E27FC236}">
                <a16:creationId xmlns:a16="http://schemas.microsoft.com/office/drawing/2014/main" id="{D2646D66-7A99-4E9A-8325-DF4575D30436}"/>
              </a:ext>
            </a:extLst>
          </p:cNvPr>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fld id="{E6CF7F2E-DED6-440B-A860-10FD15E925F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52"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anose="05000000000000000000"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linda_golley@yahoo.com" TargetMode="External"/><Relationship Id="rId2" Type="http://schemas.openxmlformats.org/officeDocument/2006/relationships/hyperlink" Target="mailto:lgolley@u.washington.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a:extLst>
              <a:ext uri="{FF2B5EF4-FFF2-40B4-BE49-F238E27FC236}">
                <a16:creationId xmlns:a16="http://schemas.microsoft.com/office/drawing/2014/main" id="{C07C5759-F518-4A46-1F63-A721A276BFD1}"/>
              </a:ext>
            </a:extLst>
          </p:cNvPr>
          <p:cNvSpPr>
            <a:spLocks noGrp="1" noChangeArrowheads="1"/>
          </p:cNvSpPr>
          <p:nvPr>
            <p:ph type="ctrTitle"/>
          </p:nvPr>
        </p:nvSpPr>
        <p:spPr/>
        <p:txBody>
          <a:bodyPr/>
          <a:lstStyle/>
          <a:p>
            <a:pPr eaLnBrk="1" hangingPunct="1"/>
            <a:r>
              <a:rPr lang="en-US" altLang="en-US"/>
              <a:t>Barriers to Care</a:t>
            </a:r>
          </a:p>
        </p:txBody>
      </p:sp>
      <p:sp>
        <p:nvSpPr>
          <p:cNvPr id="4099" name="Rectangle 3">
            <a:extLst>
              <a:ext uri="{FF2B5EF4-FFF2-40B4-BE49-F238E27FC236}">
                <a16:creationId xmlns:a16="http://schemas.microsoft.com/office/drawing/2014/main" id="{81948CBB-2D68-C5C4-934F-0626786BA4C8}"/>
              </a:ext>
            </a:extLst>
          </p:cNvPr>
          <p:cNvSpPr>
            <a:spLocks noGrp="1" noChangeArrowheads="1"/>
          </p:cNvSpPr>
          <p:nvPr>
            <p:ph type="subTitle" idx="1"/>
          </p:nvPr>
        </p:nvSpPr>
        <p:spPr/>
        <p:txBody>
          <a:bodyPr/>
          <a:lstStyle/>
          <a:p>
            <a:pPr eaLnBrk="1" hangingPunct="1"/>
            <a:r>
              <a:rPr lang="en-US" altLang="en-US"/>
              <a:t>Healthcare from the Patient’s Point of View</a:t>
            </a:r>
          </a:p>
          <a:p>
            <a:pPr eaLnBrk="1" hangingPunct="1"/>
            <a:endParaRPr lang="en-US" altLang="en-US"/>
          </a:p>
          <a:p>
            <a:pPr eaLnBrk="1" hangingPunct="1"/>
            <a:r>
              <a:rPr lang="en-US" altLang="en-US" sz="1200" b="1"/>
              <a:t>copyright Linda Golley 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a:extLst>
              <a:ext uri="{FF2B5EF4-FFF2-40B4-BE49-F238E27FC236}">
                <a16:creationId xmlns:a16="http://schemas.microsoft.com/office/drawing/2014/main" id="{F6DBAE24-2F0B-C892-B07A-1C2AFB4EC701}"/>
              </a:ext>
            </a:extLst>
          </p:cNvPr>
          <p:cNvSpPr>
            <a:spLocks noGrp="1" noChangeArrowheads="1"/>
          </p:cNvSpPr>
          <p:nvPr>
            <p:ph type="title"/>
          </p:nvPr>
        </p:nvSpPr>
        <p:spPr/>
        <p:txBody>
          <a:bodyPr/>
          <a:lstStyle/>
          <a:p>
            <a:pPr eaLnBrk="1" hangingPunct="1"/>
            <a:r>
              <a:rPr lang="en-US" altLang="en-US" sz="3200"/>
              <a:t>Invitation and Challenge to Amplify the Inventory of Barriers and Bridges</a:t>
            </a:r>
          </a:p>
        </p:txBody>
      </p:sp>
      <p:sp>
        <p:nvSpPr>
          <p:cNvPr id="21507" name="Rectangle 3">
            <a:extLst>
              <a:ext uri="{FF2B5EF4-FFF2-40B4-BE49-F238E27FC236}">
                <a16:creationId xmlns:a16="http://schemas.microsoft.com/office/drawing/2014/main" id="{21EA71EE-5186-5D97-E7D5-7DC04805FBFA}"/>
              </a:ext>
            </a:extLst>
          </p:cNvPr>
          <p:cNvSpPr>
            <a:spLocks noGrp="1" noChangeArrowheads="1"/>
          </p:cNvSpPr>
          <p:nvPr>
            <p:ph type="body" idx="1"/>
          </p:nvPr>
        </p:nvSpPr>
        <p:spPr>
          <a:xfrm>
            <a:off x="838200" y="3200400"/>
            <a:ext cx="7693025" cy="3276600"/>
          </a:xfrm>
        </p:spPr>
        <p:txBody>
          <a:bodyPr/>
          <a:lstStyle/>
          <a:p>
            <a:pPr eaLnBrk="1" hangingPunct="1">
              <a:lnSpc>
                <a:spcPct val="90000"/>
              </a:lnSpc>
            </a:pPr>
            <a:r>
              <a:rPr lang="en-US" altLang="en-US"/>
              <a:t>As we move through the list of patient interfaces on the Map, all are invited and encouraged to think about additional barriers, additional solutions, additional vulnerable patient groups</a:t>
            </a:r>
            <a:r>
              <a:rPr lang="en-US" altLang="en-US" sz="240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a:extLst>
              <a:ext uri="{FF2B5EF4-FFF2-40B4-BE49-F238E27FC236}">
                <a16:creationId xmlns:a16="http://schemas.microsoft.com/office/drawing/2014/main" id="{AA8EEBC1-BF55-7B8D-6BC5-8EC20DD944EF}"/>
              </a:ext>
            </a:extLst>
          </p:cNvPr>
          <p:cNvSpPr>
            <a:spLocks noGrp="1" noChangeArrowheads="1"/>
          </p:cNvSpPr>
          <p:nvPr>
            <p:ph type="title"/>
          </p:nvPr>
        </p:nvSpPr>
        <p:spPr/>
        <p:txBody>
          <a:bodyPr/>
          <a:lstStyle/>
          <a:p>
            <a:pPr eaLnBrk="1" hangingPunct="1"/>
            <a:r>
              <a:rPr lang="en-US" altLang="en-US"/>
              <a:t>Key</a:t>
            </a:r>
          </a:p>
        </p:txBody>
      </p:sp>
      <p:sp>
        <p:nvSpPr>
          <p:cNvPr id="23555" name="Rectangle 3">
            <a:extLst>
              <a:ext uri="{FF2B5EF4-FFF2-40B4-BE49-F238E27FC236}">
                <a16:creationId xmlns:a16="http://schemas.microsoft.com/office/drawing/2014/main" id="{F456414F-2351-F736-5843-2B2F55DBB84A}"/>
              </a:ext>
            </a:extLst>
          </p:cNvPr>
          <p:cNvSpPr>
            <a:spLocks noGrp="1" noChangeArrowheads="1"/>
          </p:cNvSpPr>
          <p:nvPr>
            <p:ph type="body" idx="1"/>
          </p:nvPr>
        </p:nvSpPr>
        <p:spPr/>
        <p:txBody>
          <a:bodyPr/>
          <a:lstStyle/>
          <a:p>
            <a:pPr eaLnBrk="1" hangingPunct="1"/>
            <a:r>
              <a:rPr lang="en-US" altLang="en-US"/>
              <a:t>The blue octagon is the patient goal or  interface, what the patient tries to accomplish</a:t>
            </a:r>
          </a:p>
          <a:p>
            <a:pPr eaLnBrk="1" hangingPunct="1"/>
            <a:r>
              <a:rPr lang="en-US" altLang="en-US"/>
              <a:t>the red spiky blob is the set of barriers</a:t>
            </a:r>
          </a:p>
          <a:p>
            <a:pPr eaLnBrk="1" hangingPunct="1"/>
            <a:r>
              <a:rPr lang="en-US" altLang="en-US"/>
              <a:t>the orange triangle is the consequences of hitting the barriers </a:t>
            </a:r>
          </a:p>
          <a:p>
            <a:pPr eaLnBrk="1" hangingPunct="1"/>
            <a:r>
              <a:rPr lang="en-US" altLang="en-US"/>
              <a:t>the heart is the set of vulnerable patients</a:t>
            </a:r>
          </a:p>
          <a:p>
            <a:pPr eaLnBrk="1" hangingPunct="1"/>
            <a:r>
              <a:rPr lang="en-US" altLang="en-US"/>
              <a:t>the green bridge is a set of proposed fixes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a:extLst>
              <a:ext uri="{FF2B5EF4-FFF2-40B4-BE49-F238E27FC236}">
                <a16:creationId xmlns:a16="http://schemas.microsoft.com/office/drawing/2014/main" id="{44FA2B60-DFE4-7705-42EB-9D4B2AC7659D}"/>
              </a:ext>
            </a:extLst>
          </p:cNvPr>
          <p:cNvSpPr>
            <a:spLocks noGrp="1" noChangeArrowheads="1"/>
          </p:cNvSpPr>
          <p:nvPr>
            <p:ph type="title"/>
          </p:nvPr>
        </p:nvSpPr>
        <p:spPr/>
        <p:txBody>
          <a:bodyPr/>
          <a:lstStyle/>
          <a:p>
            <a:pPr eaLnBrk="1" hangingPunct="1"/>
            <a:r>
              <a:rPr lang="en-US" altLang="en-US"/>
              <a:t>Scope and Source of Map Items</a:t>
            </a:r>
          </a:p>
        </p:txBody>
      </p:sp>
      <p:sp>
        <p:nvSpPr>
          <p:cNvPr id="25603" name="Rectangle 3">
            <a:extLst>
              <a:ext uri="{FF2B5EF4-FFF2-40B4-BE49-F238E27FC236}">
                <a16:creationId xmlns:a16="http://schemas.microsoft.com/office/drawing/2014/main" id="{5E70DB9E-B2BA-CE35-BAF1-F10F4FC45D00}"/>
              </a:ext>
            </a:extLst>
          </p:cNvPr>
          <p:cNvSpPr>
            <a:spLocks noGrp="1" noChangeArrowheads="1"/>
          </p:cNvSpPr>
          <p:nvPr>
            <p:ph type="body" idx="1"/>
          </p:nvPr>
        </p:nvSpPr>
        <p:spPr/>
        <p:txBody>
          <a:bodyPr/>
          <a:lstStyle/>
          <a:p>
            <a:pPr eaLnBrk="1" hangingPunct="1"/>
            <a:r>
              <a:rPr lang="en-US" altLang="en-US"/>
              <a:t>There are about 50 care interfaces listed on this poster of the Barriers to Care Map.</a:t>
            </a:r>
          </a:p>
          <a:p>
            <a:pPr eaLnBrk="1" hangingPunct="1"/>
            <a:r>
              <a:rPr lang="en-US" altLang="en-US"/>
              <a:t>These barriers have been reported to the author from thousands of patients in many care settings. Some barriers have been reported by non-English-speaking patients, but the majority of barriers are common to both native-born and immigrant patients.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a:extLst>
              <a:ext uri="{FF2B5EF4-FFF2-40B4-BE49-F238E27FC236}">
                <a16:creationId xmlns:a16="http://schemas.microsoft.com/office/drawing/2014/main" id="{4EE760DA-88F0-3E32-F23B-0992173B102D}"/>
              </a:ext>
            </a:extLst>
          </p:cNvPr>
          <p:cNvSpPr>
            <a:spLocks noGrp="1" noChangeArrowheads="1"/>
          </p:cNvSpPr>
          <p:nvPr>
            <p:ph type="title"/>
          </p:nvPr>
        </p:nvSpPr>
        <p:spPr/>
        <p:txBody>
          <a:bodyPr/>
          <a:lstStyle/>
          <a:p>
            <a:pPr eaLnBrk="1" hangingPunct="1"/>
            <a:r>
              <a:rPr lang="en-US" altLang="en-US" sz="3200"/>
              <a:t>Broad Categories of Patient Interfaces</a:t>
            </a:r>
          </a:p>
        </p:txBody>
      </p:sp>
      <p:sp>
        <p:nvSpPr>
          <p:cNvPr id="27651" name="Rectangle 3">
            <a:extLst>
              <a:ext uri="{FF2B5EF4-FFF2-40B4-BE49-F238E27FC236}">
                <a16:creationId xmlns:a16="http://schemas.microsoft.com/office/drawing/2014/main" id="{B32B5DA3-7518-8E9E-4C96-31743EBAD2AB}"/>
              </a:ext>
            </a:extLst>
          </p:cNvPr>
          <p:cNvSpPr>
            <a:spLocks noGrp="1" noChangeArrowheads="1"/>
          </p:cNvSpPr>
          <p:nvPr>
            <p:ph type="body" idx="1"/>
          </p:nvPr>
        </p:nvSpPr>
        <p:spPr/>
        <p:txBody>
          <a:bodyPr/>
          <a:lstStyle/>
          <a:p>
            <a:pPr eaLnBrk="1" hangingPunct="1">
              <a:lnSpc>
                <a:spcPct val="90000"/>
              </a:lnSpc>
            </a:pPr>
            <a:r>
              <a:rPr lang="en-US" altLang="en-US"/>
              <a:t>Access to new providers/ programs, access to own medical record</a:t>
            </a:r>
          </a:p>
          <a:p>
            <a:pPr eaLnBrk="1" hangingPunct="1">
              <a:lnSpc>
                <a:spcPct val="90000"/>
              </a:lnSpc>
            </a:pPr>
            <a:r>
              <a:rPr lang="en-US" altLang="en-US"/>
              <a:t>Intake process, setting good foundation</a:t>
            </a:r>
          </a:p>
          <a:p>
            <a:pPr eaLnBrk="1" hangingPunct="1">
              <a:lnSpc>
                <a:spcPct val="90000"/>
              </a:lnSpc>
            </a:pPr>
            <a:r>
              <a:rPr lang="en-US" altLang="en-US"/>
              <a:t>Communication with own care team</a:t>
            </a:r>
          </a:p>
          <a:p>
            <a:pPr eaLnBrk="1" hangingPunct="1">
              <a:lnSpc>
                <a:spcPct val="90000"/>
              </a:lnSpc>
            </a:pPr>
            <a:r>
              <a:rPr lang="en-US" altLang="en-US"/>
              <a:t>Negotiating care that meets pt’s needs</a:t>
            </a:r>
          </a:p>
          <a:p>
            <a:pPr eaLnBrk="1" hangingPunct="1">
              <a:lnSpc>
                <a:spcPct val="90000"/>
              </a:lnSpc>
            </a:pPr>
            <a:r>
              <a:rPr lang="en-US" altLang="en-US"/>
              <a:t>Managing information about own condition</a:t>
            </a:r>
          </a:p>
          <a:p>
            <a:pPr eaLnBrk="1" hangingPunct="1">
              <a:lnSpc>
                <a:spcPct val="90000"/>
              </a:lnSpc>
            </a:pPr>
            <a:r>
              <a:rPr lang="en-US" altLang="en-US"/>
              <a:t>Navigating the care system and coordination of care</a:t>
            </a:r>
          </a:p>
          <a:p>
            <a:pPr eaLnBrk="1" hangingPunct="1">
              <a:lnSpc>
                <a:spcPct val="90000"/>
              </a:lnSpc>
              <a:buFont typeface="Wingdings" panose="05000000000000000000" pitchFamily="2" charset="2"/>
              <a:buNone/>
            </a:pPr>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DA60182F-1420-66E0-9022-D63CDDAF3B2D}"/>
              </a:ext>
            </a:extLst>
          </p:cNvPr>
          <p:cNvSpPr>
            <a:spLocks noGrp="1" noChangeArrowheads="1"/>
          </p:cNvSpPr>
          <p:nvPr>
            <p:ph type="title"/>
          </p:nvPr>
        </p:nvSpPr>
        <p:spPr/>
        <p:txBody>
          <a:bodyPr/>
          <a:lstStyle/>
          <a:p>
            <a:pPr eaLnBrk="1" hangingPunct="1"/>
            <a:r>
              <a:rPr lang="en-US" altLang="en-US"/>
              <a:t>Another Way of Slicing: Type of Interface</a:t>
            </a:r>
          </a:p>
        </p:txBody>
      </p:sp>
      <p:sp>
        <p:nvSpPr>
          <p:cNvPr id="29699" name="Content Placeholder 2">
            <a:extLst>
              <a:ext uri="{FF2B5EF4-FFF2-40B4-BE49-F238E27FC236}">
                <a16:creationId xmlns:a16="http://schemas.microsoft.com/office/drawing/2014/main" id="{3FEA2066-8112-ACFA-54BE-94FB3849B34F}"/>
              </a:ext>
            </a:extLst>
          </p:cNvPr>
          <p:cNvSpPr>
            <a:spLocks noGrp="1" noChangeArrowheads="1"/>
          </p:cNvSpPr>
          <p:nvPr>
            <p:ph idx="1"/>
          </p:nvPr>
        </p:nvSpPr>
        <p:spPr/>
        <p:txBody>
          <a:bodyPr/>
          <a:lstStyle/>
          <a:p>
            <a:pPr eaLnBrk="1" hangingPunct="1"/>
            <a:r>
              <a:rPr lang="en-US" altLang="en-US"/>
              <a:t>Phone: get in touch or be reachable</a:t>
            </a:r>
          </a:p>
          <a:p>
            <a:pPr eaLnBrk="1" hangingPunct="1"/>
            <a:r>
              <a:rPr lang="en-US" altLang="en-US"/>
              <a:t>Reading/writing</a:t>
            </a:r>
          </a:p>
          <a:p>
            <a:pPr eaLnBrk="1" hangingPunct="1"/>
            <a:r>
              <a:rPr lang="en-US" altLang="en-US"/>
              <a:t>Go there</a:t>
            </a:r>
          </a:p>
          <a:p>
            <a:pPr eaLnBrk="1" hangingPunct="1"/>
            <a:r>
              <a:rPr lang="en-US" altLang="en-US"/>
              <a:t>Get that done</a:t>
            </a:r>
          </a:p>
          <a:p>
            <a:pPr eaLnBrk="1" hangingPunct="1"/>
            <a:r>
              <a:rPr lang="en-US" altLang="en-US"/>
              <a:t>Carry out self-care</a:t>
            </a:r>
          </a:p>
          <a:p>
            <a:pPr eaLnBrk="1" hangingPunct="1"/>
            <a:r>
              <a:rPr lang="en-US" altLang="en-US"/>
              <a:t>Build trust with team, feel comfortable with team, build partnership</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AA023253-A029-820A-8AC9-D1479A36A413}"/>
              </a:ext>
            </a:extLst>
          </p:cNvPr>
          <p:cNvSpPr>
            <a:spLocks noGrp="1" noChangeArrowheads="1"/>
          </p:cNvSpPr>
          <p:nvPr>
            <p:ph type="title"/>
          </p:nvPr>
        </p:nvSpPr>
        <p:spPr/>
        <p:txBody>
          <a:bodyPr/>
          <a:lstStyle/>
          <a:p>
            <a:pPr eaLnBrk="1" hangingPunct="1"/>
            <a:r>
              <a:rPr lang="en-US" altLang="en-US"/>
              <a:t>Details</a:t>
            </a:r>
          </a:p>
        </p:txBody>
      </p:sp>
      <p:sp>
        <p:nvSpPr>
          <p:cNvPr id="30723" name="Content Placeholder 2">
            <a:extLst>
              <a:ext uri="{FF2B5EF4-FFF2-40B4-BE49-F238E27FC236}">
                <a16:creationId xmlns:a16="http://schemas.microsoft.com/office/drawing/2014/main" id="{93E5DAA9-1995-066F-5ED4-7532621D32FC}"/>
              </a:ext>
            </a:extLst>
          </p:cNvPr>
          <p:cNvSpPr>
            <a:spLocks noGrp="1" noChangeArrowheads="1"/>
          </p:cNvSpPr>
          <p:nvPr>
            <p:ph idx="1"/>
          </p:nvPr>
        </p:nvSpPr>
        <p:spPr/>
        <p:txBody>
          <a:bodyPr/>
          <a:lstStyle/>
          <a:p>
            <a:pPr eaLnBrk="1" hangingPunct="1"/>
            <a:r>
              <a:rPr lang="en-US" altLang="en-US"/>
              <a:t>Phone: reach who? accountability to pt?</a:t>
            </a:r>
          </a:p>
          <a:p>
            <a:pPr eaLnBrk="1" hangingPunct="1"/>
            <a:r>
              <a:rPr lang="en-US" altLang="en-US"/>
              <a:t>Read/write: literacy? eyesight? learning style? time? </a:t>
            </a:r>
          </a:p>
          <a:p>
            <a:pPr eaLnBrk="1" hangingPunct="1"/>
            <a:r>
              <a:rPr lang="en-US" altLang="en-US"/>
              <a:t>Go there: mobility? transportation? wayfinding? time?</a:t>
            </a:r>
          </a:p>
          <a:p>
            <a:pPr eaLnBrk="1" hangingPunct="1"/>
            <a:r>
              <a:rPr lang="en-US" altLang="en-US"/>
              <a:t>Get that done: system knowledge? assertiveness? persistence? time?</a:t>
            </a:r>
          </a:p>
          <a:p>
            <a:pPr eaLnBrk="1" hangingPunct="1"/>
            <a:r>
              <a:rPr lang="en-US" altLang="en-US"/>
              <a:t>Self-care: skills? knowledge? mental state? commitment to treatment plan?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B98F893D-08C4-EABA-2819-7154ED81D3F7}"/>
              </a:ext>
            </a:extLst>
          </p:cNvPr>
          <p:cNvSpPr>
            <a:spLocks noGrp="1" noChangeArrowheads="1"/>
          </p:cNvSpPr>
          <p:nvPr>
            <p:ph type="title"/>
          </p:nvPr>
        </p:nvSpPr>
        <p:spPr/>
        <p:txBody>
          <a:bodyPr/>
          <a:lstStyle/>
          <a:p>
            <a:pPr eaLnBrk="1" hangingPunct="1"/>
            <a:r>
              <a:rPr lang="en-US" altLang="en-US"/>
              <a:t>Individual Interfaces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a:extLst>
              <a:ext uri="{FF2B5EF4-FFF2-40B4-BE49-F238E27FC236}">
                <a16:creationId xmlns:a16="http://schemas.microsoft.com/office/drawing/2014/main" id="{8ED7F09D-193F-31C5-4314-4362811B34DB}"/>
              </a:ext>
            </a:extLst>
          </p:cNvPr>
          <p:cNvSpPr>
            <a:spLocks noGrp="1" noChangeArrowheads="1"/>
          </p:cNvSpPr>
          <p:nvPr>
            <p:ph type="title"/>
          </p:nvPr>
        </p:nvSpPr>
        <p:spPr/>
        <p:txBody>
          <a:bodyPr/>
          <a:lstStyle/>
          <a:p>
            <a:pPr eaLnBrk="1" hangingPunct="1"/>
            <a:r>
              <a:rPr lang="en-US" altLang="en-US"/>
              <a:t>Initial Access to Services, Record</a:t>
            </a:r>
          </a:p>
        </p:txBody>
      </p:sp>
      <p:sp>
        <p:nvSpPr>
          <p:cNvPr id="32771" name="Rectangle 3">
            <a:extLst>
              <a:ext uri="{FF2B5EF4-FFF2-40B4-BE49-F238E27FC236}">
                <a16:creationId xmlns:a16="http://schemas.microsoft.com/office/drawing/2014/main" id="{42F9C4D1-7C38-2FBD-64B2-3DE9778406E4}"/>
              </a:ext>
            </a:extLst>
          </p:cNvPr>
          <p:cNvSpPr>
            <a:spLocks noGrp="1" noChangeArrowheads="1"/>
          </p:cNvSpPr>
          <p:nvPr>
            <p:ph type="body" idx="1"/>
          </p:nvPr>
        </p:nvSpPr>
        <p:spPr/>
        <p:txBody>
          <a:bodyPr/>
          <a:lstStyle/>
          <a:p>
            <a:pPr eaLnBrk="1" hangingPunct="1">
              <a:lnSpc>
                <a:spcPct val="90000"/>
              </a:lnSpc>
            </a:pPr>
            <a:r>
              <a:rPr lang="en-US" altLang="en-US"/>
              <a:t>Interfaces the patient must navigate:</a:t>
            </a:r>
          </a:p>
          <a:p>
            <a:pPr lvl="1" eaLnBrk="1" hangingPunct="1">
              <a:lnSpc>
                <a:spcPct val="90000"/>
              </a:lnSpc>
            </a:pPr>
            <a:r>
              <a:rPr lang="en-US" altLang="en-US"/>
              <a:t>Know the service exists, what it is</a:t>
            </a:r>
          </a:p>
          <a:p>
            <a:pPr lvl="1" eaLnBrk="1" hangingPunct="1">
              <a:lnSpc>
                <a:spcPct val="90000"/>
              </a:lnSpc>
            </a:pPr>
            <a:r>
              <a:rPr lang="en-US" altLang="en-US"/>
              <a:t>Contact service for first time</a:t>
            </a:r>
          </a:p>
          <a:p>
            <a:pPr lvl="1" eaLnBrk="1" hangingPunct="1">
              <a:lnSpc>
                <a:spcPct val="90000"/>
              </a:lnSpc>
            </a:pPr>
            <a:r>
              <a:rPr lang="en-US" altLang="en-US"/>
              <a:t>Negotiate realistic appt. time</a:t>
            </a:r>
          </a:p>
          <a:p>
            <a:pPr lvl="1" eaLnBrk="1" hangingPunct="1">
              <a:lnSpc>
                <a:spcPct val="90000"/>
              </a:lnSpc>
            </a:pPr>
            <a:r>
              <a:rPr lang="en-US" altLang="en-US"/>
              <a:t>Get an appt. rather than resort to ER care</a:t>
            </a:r>
          </a:p>
          <a:p>
            <a:pPr lvl="1" eaLnBrk="1" hangingPunct="1">
              <a:lnSpc>
                <a:spcPct val="90000"/>
              </a:lnSpc>
            </a:pPr>
            <a:r>
              <a:rPr lang="en-US" altLang="en-US"/>
              <a:t>Get copy of medical record from each POS</a:t>
            </a:r>
          </a:p>
          <a:p>
            <a:pPr lvl="1" eaLnBrk="1" hangingPunct="1">
              <a:lnSpc>
                <a:spcPct val="90000"/>
              </a:lnSpc>
            </a:pPr>
            <a:r>
              <a:rPr lang="en-US" altLang="en-US"/>
              <a:t>Find support group that fits logistics</a:t>
            </a:r>
          </a:p>
          <a:p>
            <a:pPr lvl="1" eaLnBrk="1" hangingPunct="1">
              <a:lnSpc>
                <a:spcPct val="90000"/>
              </a:lnSpc>
            </a:pPr>
            <a:r>
              <a:rPr lang="en-US" altLang="en-US"/>
              <a:t>Move referral forward when stalled</a:t>
            </a:r>
          </a:p>
          <a:p>
            <a:pPr lvl="1" eaLnBrk="1" hangingPunct="1">
              <a:lnSpc>
                <a:spcPct val="90000"/>
              </a:lnSpc>
            </a:pPr>
            <a:r>
              <a:rPr lang="en-US" altLang="en-US"/>
              <a:t>Be invited into research protocols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2">
            <a:extLst>
              <a:ext uri="{FF2B5EF4-FFF2-40B4-BE49-F238E27FC236}">
                <a16:creationId xmlns:a16="http://schemas.microsoft.com/office/drawing/2014/main" id="{B8C21354-AD2A-FD7C-5B03-46B500C19589}"/>
              </a:ext>
            </a:extLst>
          </p:cNvPr>
          <p:cNvSpPr>
            <a:spLocks noGrp="1" noChangeArrowheads="1"/>
          </p:cNvSpPr>
          <p:nvPr>
            <p:ph type="title"/>
          </p:nvPr>
        </p:nvSpPr>
        <p:spPr/>
        <p:txBody>
          <a:bodyPr/>
          <a:lstStyle/>
          <a:p>
            <a:pPr eaLnBrk="1" hangingPunct="1"/>
            <a:r>
              <a:rPr lang="en-US" altLang="en-US"/>
              <a:t>Getting Established</a:t>
            </a:r>
          </a:p>
        </p:txBody>
      </p:sp>
      <p:sp>
        <p:nvSpPr>
          <p:cNvPr id="34819" name="Rectangle 3">
            <a:extLst>
              <a:ext uri="{FF2B5EF4-FFF2-40B4-BE49-F238E27FC236}">
                <a16:creationId xmlns:a16="http://schemas.microsoft.com/office/drawing/2014/main" id="{EC43F7EA-1120-D9BC-826F-6F7262188E3F}"/>
              </a:ext>
            </a:extLst>
          </p:cNvPr>
          <p:cNvSpPr>
            <a:spLocks noGrp="1" noChangeArrowheads="1"/>
          </p:cNvSpPr>
          <p:nvPr>
            <p:ph type="body" idx="1"/>
          </p:nvPr>
        </p:nvSpPr>
        <p:spPr/>
        <p:txBody>
          <a:bodyPr/>
          <a:lstStyle/>
          <a:p>
            <a:pPr eaLnBrk="1" hangingPunct="1"/>
            <a:r>
              <a:rPr lang="en-US" altLang="en-US"/>
              <a:t>Interfaces the patient must navigate</a:t>
            </a:r>
          </a:p>
          <a:p>
            <a:pPr lvl="1" eaLnBrk="1" hangingPunct="1"/>
            <a:r>
              <a:rPr lang="en-US" altLang="en-US"/>
              <a:t>Successfully transition in on a referral</a:t>
            </a:r>
          </a:p>
          <a:p>
            <a:pPr lvl="1" eaLnBrk="1" hangingPunct="1"/>
            <a:r>
              <a:rPr lang="en-US" altLang="en-US"/>
              <a:t>Be assigned to appropriate provider/ program</a:t>
            </a:r>
          </a:p>
          <a:p>
            <a:pPr lvl="1" eaLnBrk="1" hangingPunct="1"/>
            <a:r>
              <a:rPr lang="en-US" altLang="en-US"/>
              <a:t>Come to first appt. prepared</a:t>
            </a:r>
          </a:p>
          <a:p>
            <a:pPr lvl="1" eaLnBrk="1" hangingPunct="1"/>
            <a:r>
              <a:rPr lang="en-US" altLang="en-US"/>
              <a:t>Complete intake documents accurately</a:t>
            </a:r>
          </a:p>
          <a:p>
            <a:pPr lvl="1" eaLnBrk="1" hangingPunct="1"/>
            <a:r>
              <a:rPr lang="en-US" altLang="en-US"/>
              <a:t>Set up financial records/Reg accurately: ID</a:t>
            </a:r>
          </a:p>
          <a:p>
            <a:pPr lvl="1" eaLnBrk="1" hangingPunct="1"/>
            <a:r>
              <a:rPr lang="en-US" altLang="en-US"/>
              <a:t>Understand financial relationship, scope of coverage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2">
            <a:extLst>
              <a:ext uri="{FF2B5EF4-FFF2-40B4-BE49-F238E27FC236}">
                <a16:creationId xmlns:a16="http://schemas.microsoft.com/office/drawing/2014/main" id="{574B2CC9-450A-D81D-9EE6-A95A3AFD2C0B}"/>
              </a:ext>
            </a:extLst>
          </p:cNvPr>
          <p:cNvSpPr>
            <a:spLocks noGrp="1" noChangeArrowheads="1"/>
          </p:cNvSpPr>
          <p:nvPr>
            <p:ph type="title"/>
          </p:nvPr>
        </p:nvSpPr>
        <p:spPr/>
        <p:txBody>
          <a:bodyPr/>
          <a:lstStyle/>
          <a:p>
            <a:pPr eaLnBrk="1" hangingPunct="1"/>
            <a:r>
              <a:rPr lang="en-US" altLang="en-US" sz="3200"/>
              <a:t>Communicating with Own Care Team</a:t>
            </a:r>
          </a:p>
        </p:txBody>
      </p:sp>
      <p:sp>
        <p:nvSpPr>
          <p:cNvPr id="36867" name="Rectangle 3">
            <a:extLst>
              <a:ext uri="{FF2B5EF4-FFF2-40B4-BE49-F238E27FC236}">
                <a16:creationId xmlns:a16="http://schemas.microsoft.com/office/drawing/2014/main" id="{C3DAA1D9-3B10-D24C-B3A1-8E8C1AFA73EB}"/>
              </a:ext>
            </a:extLst>
          </p:cNvPr>
          <p:cNvSpPr>
            <a:spLocks noGrp="1" noChangeArrowheads="1"/>
          </p:cNvSpPr>
          <p:nvPr>
            <p:ph type="body" idx="1"/>
          </p:nvPr>
        </p:nvSpPr>
        <p:spPr/>
        <p:txBody>
          <a:bodyPr/>
          <a:lstStyle/>
          <a:p>
            <a:pPr eaLnBrk="1" hangingPunct="1"/>
            <a:r>
              <a:rPr lang="en-US" altLang="en-US"/>
              <a:t>Interfaces the Patient must Navigate</a:t>
            </a:r>
          </a:p>
          <a:p>
            <a:pPr lvl="1" eaLnBrk="1" hangingPunct="1"/>
            <a:r>
              <a:rPr lang="en-US" altLang="en-US"/>
              <a:t>Reach care team during working hours</a:t>
            </a:r>
          </a:p>
          <a:p>
            <a:pPr lvl="1" eaLnBrk="1" hangingPunct="1"/>
            <a:r>
              <a:rPr lang="en-US" altLang="en-US"/>
              <a:t>Make appt or change appt from home/work</a:t>
            </a:r>
          </a:p>
          <a:p>
            <a:pPr lvl="1" eaLnBrk="1" hangingPunct="1"/>
            <a:r>
              <a:rPr lang="en-US" altLang="en-US"/>
              <a:t>Receive lab results or instructions by phone</a:t>
            </a:r>
          </a:p>
          <a:p>
            <a:pPr lvl="1" eaLnBrk="1" hangingPunct="1"/>
            <a:r>
              <a:rPr lang="en-US" altLang="en-US"/>
              <a:t>Reach care team after hours</a:t>
            </a:r>
          </a:p>
          <a:p>
            <a:pPr lvl="1" eaLnBrk="1" hangingPunct="1"/>
            <a:r>
              <a:rPr lang="en-US" altLang="en-US"/>
              <a:t>Deal with automated reminder calls</a:t>
            </a:r>
          </a:p>
          <a:p>
            <a:pPr lvl="1" eaLnBrk="1" hangingPunct="1"/>
            <a:r>
              <a:rPr lang="en-US" altLang="en-US"/>
              <a:t>NEW: Sign up for and use the patient portal to interact with care team on: appts, results, need for advice, Rx refills, referrals, medical records, patient education</a:t>
            </a:r>
          </a:p>
          <a:p>
            <a:pPr lvl="1" eaLnBrk="1" hangingPunct="1"/>
            <a:endParaRPr lang="en-US" altLang="en-US"/>
          </a:p>
          <a:p>
            <a:pPr lvl="1" eaLnBrk="1" hangingPunct="1"/>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a:extLst>
              <a:ext uri="{FF2B5EF4-FFF2-40B4-BE49-F238E27FC236}">
                <a16:creationId xmlns:a16="http://schemas.microsoft.com/office/drawing/2014/main" id="{23B0F002-6B07-BEDF-F54C-BB7A0E3BEEC7}"/>
              </a:ext>
            </a:extLst>
          </p:cNvPr>
          <p:cNvSpPr>
            <a:spLocks noGrp="1" noChangeArrowheads="1"/>
          </p:cNvSpPr>
          <p:nvPr>
            <p:ph type="title"/>
          </p:nvPr>
        </p:nvSpPr>
        <p:spPr/>
        <p:txBody>
          <a:bodyPr/>
          <a:lstStyle/>
          <a:p>
            <a:pPr eaLnBrk="1" hangingPunct="1"/>
            <a:r>
              <a:rPr lang="en-US" altLang="en-US"/>
              <a:t>Concept of Barriers to Care</a:t>
            </a:r>
          </a:p>
        </p:txBody>
      </p:sp>
      <p:sp>
        <p:nvSpPr>
          <p:cNvPr id="6147" name="Rectangle 3">
            <a:extLst>
              <a:ext uri="{FF2B5EF4-FFF2-40B4-BE49-F238E27FC236}">
                <a16:creationId xmlns:a16="http://schemas.microsoft.com/office/drawing/2014/main" id="{108B541F-B879-B3ED-24C5-88FF8287BB90}"/>
              </a:ext>
            </a:extLst>
          </p:cNvPr>
          <p:cNvSpPr>
            <a:spLocks noGrp="1" noChangeArrowheads="1"/>
          </p:cNvSpPr>
          <p:nvPr>
            <p:ph type="body" idx="1"/>
          </p:nvPr>
        </p:nvSpPr>
        <p:spPr/>
        <p:txBody>
          <a:bodyPr/>
          <a:lstStyle/>
          <a:p>
            <a:pPr eaLnBrk="1" hangingPunct="1">
              <a:lnSpc>
                <a:spcPct val="90000"/>
              </a:lnSpc>
            </a:pPr>
            <a:r>
              <a:rPr lang="en-US" altLang="en-US"/>
              <a:t>You can look at healthcare from one of two points of view:</a:t>
            </a:r>
          </a:p>
          <a:p>
            <a:pPr lvl="1" eaLnBrk="1" hangingPunct="1">
              <a:lnSpc>
                <a:spcPct val="90000"/>
              </a:lnSpc>
            </a:pPr>
            <a:r>
              <a:rPr lang="en-US" altLang="en-US"/>
              <a:t>Business perspective: What product is sold, how many people are paid to provide the product, how many visits are completed, what goods are used up.</a:t>
            </a:r>
          </a:p>
          <a:p>
            <a:pPr lvl="1" eaLnBrk="1" hangingPunct="1">
              <a:lnSpc>
                <a:spcPct val="90000"/>
              </a:lnSpc>
              <a:buFontTx/>
              <a:buNone/>
            </a:pPr>
            <a:r>
              <a:rPr lang="en-US" altLang="en-US"/>
              <a:t>OR</a:t>
            </a:r>
          </a:p>
          <a:p>
            <a:pPr lvl="1" eaLnBrk="1" hangingPunct="1">
              <a:lnSpc>
                <a:spcPct val="90000"/>
              </a:lnSpc>
            </a:pPr>
            <a:r>
              <a:rPr lang="en-US" altLang="en-US"/>
              <a:t>Essential service perspective: What is needed for people to be healthy, what are people actually getting in terms of health outcomes.</a:t>
            </a:r>
          </a:p>
          <a:p>
            <a:pPr lvl="1" eaLnBrk="1" hangingPunct="1">
              <a:lnSpc>
                <a:spcPct val="90000"/>
              </a:lnSpc>
              <a:buFontTx/>
              <a:buNone/>
            </a:pPr>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a:extLst>
              <a:ext uri="{FF2B5EF4-FFF2-40B4-BE49-F238E27FC236}">
                <a16:creationId xmlns:a16="http://schemas.microsoft.com/office/drawing/2014/main" id="{D5E5EF63-0631-E4AC-0E71-354F561EFA3D}"/>
              </a:ext>
            </a:extLst>
          </p:cNvPr>
          <p:cNvSpPr>
            <a:spLocks noGrp="1" noChangeArrowheads="1"/>
          </p:cNvSpPr>
          <p:nvPr>
            <p:ph type="title"/>
          </p:nvPr>
        </p:nvSpPr>
        <p:spPr/>
        <p:txBody>
          <a:bodyPr/>
          <a:lstStyle/>
          <a:p>
            <a:pPr eaLnBrk="1" hangingPunct="1"/>
            <a:r>
              <a:rPr lang="en-US" altLang="en-US" sz="3200"/>
              <a:t>Interacting with own care team, cont.</a:t>
            </a:r>
          </a:p>
        </p:txBody>
      </p:sp>
      <p:sp>
        <p:nvSpPr>
          <p:cNvPr id="38915" name="Rectangle 3">
            <a:extLst>
              <a:ext uri="{FF2B5EF4-FFF2-40B4-BE49-F238E27FC236}">
                <a16:creationId xmlns:a16="http://schemas.microsoft.com/office/drawing/2014/main" id="{3F109126-6426-4080-6477-75FE5451C632}"/>
              </a:ext>
            </a:extLst>
          </p:cNvPr>
          <p:cNvSpPr>
            <a:spLocks noGrp="1" noChangeArrowheads="1"/>
          </p:cNvSpPr>
          <p:nvPr>
            <p:ph type="body" idx="1"/>
          </p:nvPr>
        </p:nvSpPr>
        <p:spPr/>
        <p:txBody>
          <a:bodyPr/>
          <a:lstStyle/>
          <a:p>
            <a:pPr lvl="1" eaLnBrk="1" hangingPunct="1"/>
            <a:r>
              <a:rPr lang="en-US" altLang="en-US"/>
              <a:t>As inpatient, be kept in the loop</a:t>
            </a:r>
          </a:p>
          <a:p>
            <a:pPr lvl="1" eaLnBrk="1" hangingPunct="1"/>
            <a:r>
              <a:rPr lang="en-US" altLang="en-US"/>
              <a:t>Speak with members of care team to get needs met: receptionist, biller, phlebotomist, etc.</a:t>
            </a:r>
          </a:p>
          <a:p>
            <a:pPr lvl="1" eaLnBrk="1" hangingPunct="1"/>
            <a:r>
              <a:rPr lang="en-US" altLang="en-US"/>
              <a:t>Make a complaint or get a problem addressed</a:t>
            </a:r>
          </a:p>
          <a:p>
            <a:pPr lvl="1" eaLnBrk="1" hangingPunct="1"/>
            <a:r>
              <a:rPr lang="en-US" altLang="en-US"/>
              <a:t>Understand messages left on answering machine by care team</a:t>
            </a:r>
          </a:p>
          <a:p>
            <a:pPr lvl="1" eaLnBrk="1" hangingPunct="1"/>
            <a:r>
              <a:rPr lang="en-US" altLang="en-US"/>
              <a:t>Understand medication directions and refill process and how to solve meds problems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2">
            <a:extLst>
              <a:ext uri="{FF2B5EF4-FFF2-40B4-BE49-F238E27FC236}">
                <a16:creationId xmlns:a16="http://schemas.microsoft.com/office/drawing/2014/main" id="{01BD976E-21F1-D235-179E-16D06CDE4267}"/>
              </a:ext>
            </a:extLst>
          </p:cNvPr>
          <p:cNvSpPr>
            <a:spLocks noGrp="1" noChangeArrowheads="1"/>
          </p:cNvSpPr>
          <p:nvPr>
            <p:ph type="title"/>
          </p:nvPr>
        </p:nvSpPr>
        <p:spPr/>
        <p:txBody>
          <a:bodyPr/>
          <a:lstStyle/>
          <a:p>
            <a:pPr eaLnBrk="1" hangingPunct="1"/>
            <a:r>
              <a:rPr lang="en-US" altLang="en-US"/>
              <a:t>Appropriate Care Plan, Dignity</a:t>
            </a:r>
          </a:p>
        </p:txBody>
      </p:sp>
      <p:sp>
        <p:nvSpPr>
          <p:cNvPr id="39939" name="Rectangle 3">
            <a:extLst>
              <a:ext uri="{FF2B5EF4-FFF2-40B4-BE49-F238E27FC236}">
                <a16:creationId xmlns:a16="http://schemas.microsoft.com/office/drawing/2014/main" id="{819CDA77-F883-7BD0-0AA3-59CFD89B05BC}"/>
              </a:ext>
            </a:extLst>
          </p:cNvPr>
          <p:cNvSpPr>
            <a:spLocks noGrp="1" noChangeArrowheads="1"/>
          </p:cNvSpPr>
          <p:nvPr>
            <p:ph type="body" idx="1"/>
          </p:nvPr>
        </p:nvSpPr>
        <p:spPr/>
        <p:txBody>
          <a:bodyPr/>
          <a:lstStyle/>
          <a:p>
            <a:pPr eaLnBrk="1" hangingPunct="1">
              <a:lnSpc>
                <a:spcPct val="90000"/>
              </a:lnSpc>
            </a:pPr>
            <a:r>
              <a:rPr lang="en-US" altLang="en-US"/>
              <a:t>Interfaces the Patient must Navigate:</a:t>
            </a:r>
          </a:p>
          <a:p>
            <a:pPr lvl="1" eaLnBrk="1" hangingPunct="1">
              <a:lnSpc>
                <a:spcPct val="90000"/>
              </a:lnSpc>
            </a:pPr>
            <a:r>
              <a:rPr lang="en-US" altLang="en-US"/>
              <a:t>Receive treatment plan aligned with goals, prefs</a:t>
            </a:r>
          </a:p>
          <a:p>
            <a:pPr lvl="1" eaLnBrk="1" hangingPunct="1">
              <a:lnSpc>
                <a:spcPct val="90000"/>
              </a:lnSpc>
            </a:pPr>
            <a:r>
              <a:rPr lang="en-US" altLang="en-US"/>
              <a:t>Have privacy or family support as desired</a:t>
            </a:r>
          </a:p>
          <a:p>
            <a:pPr lvl="1" eaLnBrk="1" hangingPunct="1">
              <a:lnSpc>
                <a:spcPct val="90000"/>
              </a:lnSpc>
            </a:pPr>
            <a:r>
              <a:rPr lang="en-US" altLang="en-US"/>
              <a:t>Use mental health system safely, with dignity</a:t>
            </a:r>
          </a:p>
          <a:p>
            <a:pPr lvl="1" eaLnBrk="1" hangingPunct="1">
              <a:lnSpc>
                <a:spcPct val="90000"/>
              </a:lnSpc>
            </a:pPr>
            <a:r>
              <a:rPr lang="en-US" altLang="en-US"/>
              <a:t>Direct end-of-life decisions as desired</a:t>
            </a:r>
          </a:p>
          <a:p>
            <a:pPr lvl="1" eaLnBrk="1" hangingPunct="1">
              <a:lnSpc>
                <a:spcPct val="90000"/>
              </a:lnSpc>
            </a:pPr>
            <a:r>
              <a:rPr lang="en-US" altLang="en-US"/>
              <a:t>Make decisions about reproductive health</a:t>
            </a:r>
          </a:p>
          <a:p>
            <a:pPr lvl="1" eaLnBrk="1" hangingPunct="1">
              <a:lnSpc>
                <a:spcPct val="90000"/>
              </a:lnSpc>
            </a:pPr>
            <a:r>
              <a:rPr lang="en-US" altLang="en-US"/>
              <a:t>Understand expectation that patient participate in care</a:t>
            </a:r>
          </a:p>
          <a:p>
            <a:pPr lvl="1" eaLnBrk="1" hangingPunct="1">
              <a:lnSpc>
                <a:spcPct val="90000"/>
              </a:lnSpc>
            </a:pPr>
            <a:r>
              <a:rPr lang="en-US" altLang="en-US"/>
              <a:t>Understand medical decision-making process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AutoShape 2">
            <a:extLst>
              <a:ext uri="{FF2B5EF4-FFF2-40B4-BE49-F238E27FC236}">
                <a16:creationId xmlns:a16="http://schemas.microsoft.com/office/drawing/2014/main" id="{E32AACDC-C33E-9054-C1ED-73A766CF3BD9}"/>
              </a:ext>
            </a:extLst>
          </p:cNvPr>
          <p:cNvSpPr>
            <a:spLocks noGrp="1" noChangeArrowheads="1"/>
          </p:cNvSpPr>
          <p:nvPr>
            <p:ph type="title"/>
          </p:nvPr>
        </p:nvSpPr>
        <p:spPr/>
        <p:txBody>
          <a:bodyPr/>
          <a:lstStyle/>
          <a:p>
            <a:pPr eaLnBrk="1" hangingPunct="1"/>
            <a:r>
              <a:rPr lang="en-US" altLang="en-US"/>
              <a:t>Information about own Condition	</a:t>
            </a:r>
          </a:p>
        </p:txBody>
      </p:sp>
      <p:sp>
        <p:nvSpPr>
          <p:cNvPr id="41987" name="Rectangle 3">
            <a:extLst>
              <a:ext uri="{FF2B5EF4-FFF2-40B4-BE49-F238E27FC236}">
                <a16:creationId xmlns:a16="http://schemas.microsoft.com/office/drawing/2014/main" id="{598E10B6-965A-E32F-31C5-37F10DBFED0A}"/>
              </a:ext>
            </a:extLst>
          </p:cNvPr>
          <p:cNvSpPr>
            <a:spLocks noGrp="1" noChangeArrowheads="1"/>
          </p:cNvSpPr>
          <p:nvPr>
            <p:ph type="body" idx="1"/>
          </p:nvPr>
        </p:nvSpPr>
        <p:spPr/>
        <p:txBody>
          <a:bodyPr/>
          <a:lstStyle/>
          <a:p>
            <a:pPr eaLnBrk="1" hangingPunct="1"/>
            <a:r>
              <a:rPr lang="en-US" altLang="en-US"/>
              <a:t>Interfaces the Patient must Navigate</a:t>
            </a:r>
          </a:p>
          <a:p>
            <a:pPr lvl="1" eaLnBrk="1" hangingPunct="1"/>
            <a:r>
              <a:rPr lang="en-US" altLang="en-US"/>
              <a:t>Literacy: Receive info in usable form: oral, visual, written</a:t>
            </a:r>
          </a:p>
          <a:p>
            <a:pPr lvl="1" eaLnBrk="1" hangingPunct="1"/>
            <a:r>
              <a:rPr lang="en-US" altLang="en-US"/>
              <a:t>Health literacy: Receive info that pt can understand and use</a:t>
            </a:r>
          </a:p>
          <a:p>
            <a:pPr lvl="1" eaLnBrk="1" hangingPunct="1"/>
            <a:r>
              <a:rPr lang="en-US" altLang="en-US"/>
              <a:t>Understand self-care instructions</a:t>
            </a:r>
          </a:p>
          <a:p>
            <a:pPr lvl="1" eaLnBrk="1" hangingPunct="1"/>
            <a:r>
              <a:rPr lang="en-US" altLang="en-US"/>
              <a:t>Understand instructions on how to prepare for procedures</a:t>
            </a:r>
          </a:p>
          <a:p>
            <a:pPr lvl="1" eaLnBrk="1" hangingPunct="1"/>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AutoShape 2">
            <a:extLst>
              <a:ext uri="{FF2B5EF4-FFF2-40B4-BE49-F238E27FC236}">
                <a16:creationId xmlns:a16="http://schemas.microsoft.com/office/drawing/2014/main" id="{DE776764-54D4-C44C-8D16-FF00DEB7BA21}"/>
              </a:ext>
            </a:extLst>
          </p:cNvPr>
          <p:cNvSpPr>
            <a:spLocks noGrp="1" noChangeArrowheads="1"/>
          </p:cNvSpPr>
          <p:nvPr>
            <p:ph type="title"/>
          </p:nvPr>
        </p:nvSpPr>
        <p:spPr/>
        <p:txBody>
          <a:bodyPr/>
          <a:lstStyle/>
          <a:p>
            <a:pPr eaLnBrk="1" hangingPunct="1"/>
            <a:r>
              <a:rPr lang="en-US" altLang="en-US" sz="3200"/>
              <a:t>Information about own condition, cont.</a:t>
            </a:r>
          </a:p>
        </p:txBody>
      </p:sp>
      <p:sp>
        <p:nvSpPr>
          <p:cNvPr id="44035" name="Rectangle 3">
            <a:extLst>
              <a:ext uri="{FF2B5EF4-FFF2-40B4-BE49-F238E27FC236}">
                <a16:creationId xmlns:a16="http://schemas.microsoft.com/office/drawing/2014/main" id="{1FC58AF7-62F1-D2D8-6962-FB8FBB3DC768}"/>
              </a:ext>
            </a:extLst>
          </p:cNvPr>
          <p:cNvSpPr>
            <a:spLocks noGrp="1" noChangeArrowheads="1"/>
          </p:cNvSpPr>
          <p:nvPr>
            <p:ph type="body" idx="1"/>
          </p:nvPr>
        </p:nvSpPr>
        <p:spPr>
          <a:xfrm>
            <a:off x="838200" y="2362200"/>
            <a:ext cx="7693025" cy="4191000"/>
          </a:xfrm>
        </p:spPr>
        <p:txBody>
          <a:bodyPr/>
          <a:lstStyle/>
          <a:p>
            <a:pPr lvl="1" eaLnBrk="1" hangingPunct="1">
              <a:lnSpc>
                <a:spcPct val="90000"/>
              </a:lnSpc>
            </a:pPr>
            <a:r>
              <a:rPr lang="en-US" altLang="en-US"/>
              <a:t>Maintain logs to monitor own health: B/P, blood glucose, fertility, food allergy…</a:t>
            </a:r>
          </a:p>
          <a:p>
            <a:pPr lvl="1" eaLnBrk="1" hangingPunct="1">
              <a:lnSpc>
                <a:spcPct val="90000"/>
              </a:lnSpc>
            </a:pPr>
            <a:r>
              <a:rPr lang="en-US" altLang="en-US"/>
              <a:t>Benefit from group classes: birth class, transplant class, parenting class, diabetic ed class</a:t>
            </a:r>
          </a:p>
          <a:p>
            <a:pPr lvl="1" eaLnBrk="1" hangingPunct="1">
              <a:lnSpc>
                <a:spcPct val="90000"/>
              </a:lnSpc>
            </a:pPr>
            <a:r>
              <a:rPr lang="en-US" altLang="en-US"/>
              <a:t>Make informed consent for care decisions</a:t>
            </a:r>
          </a:p>
          <a:p>
            <a:pPr lvl="1" eaLnBrk="1" hangingPunct="1">
              <a:lnSpc>
                <a:spcPct val="90000"/>
              </a:lnSpc>
            </a:pPr>
            <a:r>
              <a:rPr lang="en-US" altLang="en-US"/>
              <a:t>Understand and make decisions around genetic counseling</a:t>
            </a:r>
          </a:p>
          <a:p>
            <a:pPr lvl="1" eaLnBrk="1" hangingPunct="1">
              <a:lnSpc>
                <a:spcPct val="90000"/>
              </a:lnSpc>
            </a:pPr>
            <a:r>
              <a:rPr lang="en-US" altLang="en-US"/>
              <a:t>Absorb detailed self-management teaching: ostomy care, insulin dosing, catheter care, etc.</a:t>
            </a:r>
          </a:p>
          <a:p>
            <a:pPr lvl="1" eaLnBrk="1" hangingPunct="1">
              <a:lnSpc>
                <a:spcPct val="90000"/>
              </a:lnSpc>
            </a:pPr>
            <a:r>
              <a:rPr lang="en-US" altLang="en-US"/>
              <a:t>Understand letters, reports, instructions sent to pt’s home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a:extLst>
              <a:ext uri="{FF2B5EF4-FFF2-40B4-BE49-F238E27FC236}">
                <a16:creationId xmlns:a16="http://schemas.microsoft.com/office/drawing/2014/main" id="{E8340832-45DC-3E10-E12A-F343A738AA15}"/>
              </a:ext>
            </a:extLst>
          </p:cNvPr>
          <p:cNvSpPr>
            <a:spLocks noGrp="1" noChangeArrowheads="1"/>
          </p:cNvSpPr>
          <p:nvPr>
            <p:ph type="title"/>
          </p:nvPr>
        </p:nvSpPr>
        <p:spPr/>
        <p:txBody>
          <a:bodyPr/>
          <a:lstStyle/>
          <a:p>
            <a:pPr eaLnBrk="1" hangingPunct="1"/>
            <a:r>
              <a:rPr lang="en-US" altLang="en-US" sz="3200"/>
              <a:t>Navigating the system across multiple points of service</a:t>
            </a:r>
          </a:p>
        </p:txBody>
      </p:sp>
      <p:sp>
        <p:nvSpPr>
          <p:cNvPr id="45059" name="Rectangle 3">
            <a:extLst>
              <a:ext uri="{FF2B5EF4-FFF2-40B4-BE49-F238E27FC236}">
                <a16:creationId xmlns:a16="http://schemas.microsoft.com/office/drawing/2014/main" id="{01DE2382-3C8A-3AAB-5DF7-7F60C71BFF96}"/>
              </a:ext>
            </a:extLst>
          </p:cNvPr>
          <p:cNvSpPr>
            <a:spLocks noGrp="1" noChangeArrowheads="1"/>
          </p:cNvSpPr>
          <p:nvPr>
            <p:ph type="body" idx="1"/>
          </p:nvPr>
        </p:nvSpPr>
        <p:spPr/>
        <p:txBody>
          <a:bodyPr/>
          <a:lstStyle/>
          <a:p>
            <a:pPr eaLnBrk="1" hangingPunct="1"/>
            <a:r>
              <a:rPr lang="en-US" altLang="en-US"/>
              <a:t>Interfaces the Patient must Navigate</a:t>
            </a:r>
          </a:p>
          <a:p>
            <a:pPr lvl="1" eaLnBrk="1" hangingPunct="1"/>
            <a:r>
              <a:rPr lang="en-US" altLang="en-US"/>
              <a:t>Use wayfinding materials successfully</a:t>
            </a:r>
          </a:p>
          <a:p>
            <a:pPr lvl="1" eaLnBrk="1" hangingPunct="1"/>
            <a:r>
              <a:rPr lang="en-US" altLang="en-US"/>
              <a:t>Get into the queue successfully at lab or pharmacy</a:t>
            </a:r>
          </a:p>
          <a:p>
            <a:pPr lvl="1" eaLnBrk="1" hangingPunct="1"/>
            <a:r>
              <a:rPr lang="en-US" altLang="en-US"/>
              <a:t>Follow instructions of care team to have labs or studies done</a:t>
            </a:r>
          </a:p>
          <a:p>
            <a:pPr lvl="1" eaLnBrk="1" hangingPunct="1"/>
            <a:r>
              <a:rPr lang="en-US" altLang="en-US"/>
              <a:t>Follow instructions of care team to contact own insurance to verify coverage</a:t>
            </a:r>
          </a:p>
          <a:p>
            <a:pPr lvl="1" eaLnBrk="1" hangingPunct="1">
              <a:buFontTx/>
              <a:buNone/>
            </a:pPr>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AutoShape 2">
            <a:extLst>
              <a:ext uri="{FF2B5EF4-FFF2-40B4-BE49-F238E27FC236}">
                <a16:creationId xmlns:a16="http://schemas.microsoft.com/office/drawing/2014/main" id="{D87F77F0-491B-46E8-AD44-7D6FA7112D16}"/>
              </a:ext>
            </a:extLst>
          </p:cNvPr>
          <p:cNvSpPr>
            <a:spLocks noGrp="1" noChangeArrowheads="1"/>
          </p:cNvSpPr>
          <p:nvPr>
            <p:ph type="title"/>
          </p:nvPr>
        </p:nvSpPr>
        <p:spPr/>
        <p:txBody>
          <a:bodyPr/>
          <a:lstStyle/>
          <a:p>
            <a:pPr eaLnBrk="1" hangingPunct="1"/>
            <a:r>
              <a:rPr lang="en-US" altLang="en-US"/>
              <a:t>Navigating, cont.</a:t>
            </a:r>
          </a:p>
        </p:txBody>
      </p:sp>
      <p:sp>
        <p:nvSpPr>
          <p:cNvPr id="47107" name="Rectangle 3">
            <a:extLst>
              <a:ext uri="{FF2B5EF4-FFF2-40B4-BE49-F238E27FC236}">
                <a16:creationId xmlns:a16="http://schemas.microsoft.com/office/drawing/2014/main" id="{B1A02489-D0C7-49E2-9BC9-8A7184C4C801}"/>
              </a:ext>
            </a:extLst>
          </p:cNvPr>
          <p:cNvSpPr>
            <a:spLocks noGrp="1" noChangeArrowheads="1"/>
          </p:cNvSpPr>
          <p:nvPr>
            <p:ph type="body" idx="1"/>
          </p:nvPr>
        </p:nvSpPr>
        <p:spPr/>
        <p:txBody>
          <a:bodyPr/>
          <a:lstStyle/>
          <a:p>
            <a:pPr lvl="1" eaLnBrk="1" hangingPunct="1"/>
            <a:r>
              <a:rPr lang="en-US" altLang="en-US"/>
              <a:t>Understand role of primary care versus specialty care with respect to benefit and cost</a:t>
            </a:r>
          </a:p>
          <a:p>
            <a:pPr lvl="1" eaLnBrk="1" hangingPunct="1"/>
            <a:r>
              <a:rPr lang="en-US" altLang="en-US"/>
              <a:t>Interact with agencies regarding care: birth registry, assistance programs, organ registry…</a:t>
            </a:r>
          </a:p>
          <a:p>
            <a:pPr lvl="1" eaLnBrk="1" hangingPunct="1"/>
            <a:r>
              <a:rPr lang="en-US" altLang="en-US"/>
              <a:t>Understand treatment facility options: hospice, SNF, mental health continuum, rehab continuum, detox continuum…</a:t>
            </a:r>
          </a:p>
          <a:p>
            <a:pPr eaLnBrk="1" hangingPunct="1"/>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AutoShape 2">
            <a:extLst>
              <a:ext uri="{FF2B5EF4-FFF2-40B4-BE49-F238E27FC236}">
                <a16:creationId xmlns:a16="http://schemas.microsoft.com/office/drawing/2014/main" id="{C23F1AA1-1A7D-B2AB-2AEE-96A0A4E0B3CA}"/>
              </a:ext>
            </a:extLst>
          </p:cNvPr>
          <p:cNvSpPr>
            <a:spLocks noGrp="1" noChangeArrowheads="1"/>
          </p:cNvSpPr>
          <p:nvPr>
            <p:ph type="title"/>
          </p:nvPr>
        </p:nvSpPr>
        <p:spPr/>
        <p:txBody>
          <a:bodyPr/>
          <a:lstStyle/>
          <a:p>
            <a:pPr eaLnBrk="1" hangingPunct="1"/>
            <a:r>
              <a:rPr lang="en-US" altLang="en-US"/>
              <a:t>Summary	</a:t>
            </a:r>
          </a:p>
        </p:txBody>
      </p:sp>
      <p:sp>
        <p:nvSpPr>
          <p:cNvPr id="48131" name="Rectangle 3">
            <a:extLst>
              <a:ext uri="{FF2B5EF4-FFF2-40B4-BE49-F238E27FC236}">
                <a16:creationId xmlns:a16="http://schemas.microsoft.com/office/drawing/2014/main" id="{99913A8E-CDF7-B248-F066-69D0D8A3B89A}"/>
              </a:ext>
            </a:extLst>
          </p:cNvPr>
          <p:cNvSpPr>
            <a:spLocks noGrp="1" noChangeArrowheads="1"/>
          </p:cNvSpPr>
          <p:nvPr>
            <p:ph type="body" idx="1"/>
          </p:nvPr>
        </p:nvSpPr>
        <p:spPr>
          <a:xfrm>
            <a:off x="838200" y="2362200"/>
            <a:ext cx="7693025" cy="4038600"/>
          </a:xfrm>
        </p:spPr>
        <p:txBody>
          <a:bodyPr/>
          <a:lstStyle/>
          <a:p>
            <a:pPr eaLnBrk="1" hangingPunct="1"/>
            <a:r>
              <a:rPr lang="en-US" altLang="en-US" sz="2400"/>
              <a:t>Health care is full of barriers for patients.</a:t>
            </a:r>
          </a:p>
          <a:p>
            <a:pPr eaLnBrk="1" hangingPunct="1"/>
            <a:r>
              <a:rPr lang="en-US" altLang="en-US" sz="2400"/>
              <a:t>Care team members can work with patients to identify and fix the barriers common to each interface in the system.</a:t>
            </a:r>
          </a:p>
          <a:p>
            <a:pPr eaLnBrk="1" hangingPunct="1"/>
            <a:r>
              <a:rPr lang="en-US" altLang="en-US" sz="2400"/>
              <a:t>Interpreters can help by recognizing when a patient mentions a barrier and clearly articulating this to the care team.</a:t>
            </a:r>
          </a:p>
          <a:p>
            <a:pPr eaLnBrk="1" hangingPunct="1"/>
            <a:r>
              <a:rPr lang="en-US" altLang="en-US" sz="2400"/>
              <a:t>Interpreters can help by learning as much as possible about how health care systems function.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AutoShape 2">
            <a:extLst>
              <a:ext uri="{FF2B5EF4-FFF2-40B4-BE49-F238E27FC236}">
                <a16:creationId xmlns:a16="http://schemas.microsoft.com/office/drawing/2014/main" id="{43840FC5-6CAB-6212-75F3-01DDE9D927C2}"/>
              </a:ext>
            </a:extLst>
          </p:cNvPr>
          <p:cNvSpPr>
            <a:spLocks noGrp="1" noChangeArrowheads="1"/>
          </p:cNvSpPr>
          <p:nvPr>
            <p:ph type="title"/>
          </p:nvPr>
        </p:nvSpPr>
        <p:spPr/>
        <p:txBody>
          <a:bodyPr/>
          <a:lstStyle/>
          <a:p>
            <a:pPr eaLnBrk="1" hangingPunct="1"/>
            <a:r>
              <a:rPr lang="en-US" altLang="en-US"/>
              <a:t>Contact Info	</a:t>
            </a:r>
          </a:p>
        </p:txBody>
      </p:sp>
      <p:sp>
        <p:nvSpPr>
          <p:cNvPr id="30723" name="Rectangle 3">
            <a:extLst>
              <a:ext uri="{FF2B5EF4-FFF2-40B4-BE49-F238E27FC236}">
                <a16:creationId xmlns:a16="http://schemas.microsoft.com/office/drawing/2014/main" id="{175B04EF-824F-493E-A94B-ABAE595EE758}"/>
              </a:ext>
            </a:extLst>
          </p:cNvPr>
          <p:cNvSpPr>
            <a:spLocks noGrp="1" noChangeArrowheads="1"/>
          </p:cNvSpPr>
          <p:nvPr>
            <p:ph type="body" idx="1"/>
          </p:nvPr>
        </p:nvSpPr>
        <p:spPr/>
        <p:txBody>
          <a:bodyPr/>
          <a:lstStyle/>
          <a:p>
            <a:pPr eaLnBrk="1" hangingPunct="1">
              <a:buFont typeface="Wingdings" panose="05000000000000000000" pitchFamily="2" charset="2"/>
              <a:buNone/>
              <a:defRPr/>
            </a:pPr>
            <a:r>
              <a:rPr lang="en-US" altLang="en-US"/>
              <a:t>Slides and supporting materials from this presentation are available from:</a:t>
            </a:r>
          </a:p>
          <a:p>
            <a:pPr eaLnBrk="1" hangingPunct="1">
              <a:defRPr/>
            </a:pPr>
            <a:r>
              <a:rPr lang="en-US" altLang="en-US"/>
              <a:t>Linda Golley</a:t>
            </a:r>
          </a:p>
          <a:p>
            <a:pPr lvl="1" eaLnBrk="1" hangingPunct="1">
              <a:defRPr/>
            </a:pPr>
            <a:r>
              <a:rPr lang="en-US" altLang="en-US">
                <a:hlinkClick r:id="rId2"/>
              </a:rPr>
              <a:t>lgolley@u.washington.edu</a:t>
            </a:r>
            <a:endParaRPr lang="en-US" altLang="en-US"/>
          </a:p>
          <a:p>
            <a:pPr marL="457200" lvl="1" indent="0" eaLnBrk="1" hangingPunct="1">
              <a:buFontTx/>
              <a:buNone/>
              <a:defRPr/>
            </a:pPr>
            <a:r>
              <a:rPr lang="en-US" altLang="en-US"/>
              <a:t>University of Washington Medical Center</a:t>
            </a:r>
          </a:p>
          <a:p>
            <a:pPr lvl="1" eaLnBrk="1" hangingPunct="1">
              <a:defRPr/>
            </a:pPr>
            <a:r>
              <a:rPr lang="en-US" altLang="en-US">
                <a:hlinkClick r:id="rId3"/>
              </a:rPr>
              <a:t>linda_golley@yahoo.com</a:t>
            </a:r>
            <a:endParaRPr lang="en-US" altLang="en-US"/>
          </a:p>
          <a:p>
            <a:pPr marL="457200" lvl="1" indent="0" eaLnBrk="1" hangingPunct="1">
              <a:buFontTx/>
              <a:buNone/>
              <a:defRPr/>
            </a:pPr>
            <a:r>
              <a:rPr lang="en-US" altLang="en-US"/>
              <a:t>independent health activist</a:t>
            </a:r>
          </a:p>
          <a:p>
            <a:pPr lvl="1" eaLnBrk="1" hangingPunct="1">
              <a:buFontTx/>
              <a:buNone/>
              <a:defRPr/>
            </a:pPr>
            <a:endParaRPr lang="en-US" altLang="en-US"/>
          </a:p>
          <a:p>
            <a:pPr lvl="1" eaLnBrk="1" hangingPunct="1">
              <a:defRPr/>
            </a:pP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a:extLst>
              <a:ext uri="{FF2B5EF4-FFF2-40B4-BE49-F238E27FC236}">
                <a16:creationId xmlns:a16="http://schemas.microsoft.com/office/drawing/2014/main" id="{4D2C291B-FAF5-DAFE-147A-D99007A9A06D}"/>
              </a:ext>
            </a:extLst>
          </p:cNvPr>
          <p:cNvSpPr>
            <a:spLocks noGrp="1" noChangeArrowheads="1"/>
          </p:cNvSpPr>
          <p:nvPr>
            <p:ph type="title"/>
          </p:nvPr>
        </p:nvSpPr>
        <p:spPr/>
        <p:txBody>
          <a:bodyPr/>
          <a:lstStyle/>
          <a:p>
            <a:pPr eaLnBrk="1" hangingPunct="1"/>
            <a:r>
              <a:rPr lang="en-US" altLang="en-US"/>
              <a:t>Essential Service Perspective</a:t>
            </a:r>
          </a:p>
        </p:txBody>
      </p:sp>
      <p:sp>
        <p:nvSpPr>
          <p:cNvPr id="8195" name="Rectangle 3">
            <a:extLst>
              <a:ext uri="{FF2B5EF4-FFF2-40B4-BE49-F238E27FC236}">
                <a16:creationId xmlns:a16="http://schemas.microsoft.com/office/drawing/2014/main" id="{8E52FDE4-0BD6-B0EA-A34A-AB63071B5DA3}"/>
              </a:ext>
            </a:extLst>
          </p:cNvPr>
          <p:cNvSpPr>
            <a:spLocks noGrp="1" noChangeArrowheads="1"/>
          </p:cNvSpPr>
          <p:nvPr>
            <p:ph type="body" idx="1"/>
          </p:nvPr>
        </p:nvSpPr>
        <p:spPr/>
        <p:txBody>
          <a:bodyPr/>
          <a:lstStyle/>
          <a:p>
            <a:pPr eaLnBrk="1" hangingPunct="1">
              <a:lnSpc>
                <a:spcPct val="90000"/>
              </a:lnSpc>
            </a:pPr>
            <a:r>
              <a:rPr lang="en-US" altLang="en-US"/>
              <a:t>How are we doing?</a:t>
            </a:r>
          </a:p>
          <a:p>
            <a:pPr lvl="1" eaLnBrk="1" hangingPunct="1">
              <a:lnSpc>
                <a:spcPct val="90000"/>
              </a:lnSpc>
            </a:pPr>
            <a:r>
              <a:rPr lang="en-US" altLang="en-US"/>
              <a:t>We know that our outcomes in the United States are not very good, particularly in light of how many dollars and percentage of GNP we collectively spend on healthcare.</a:t>
            </a:r>
          </a:p>
          <a:p>
            <a:pPr lvl="1" eaLnBrk="1" hangingPunct="1">
              <a:lnSpc>
                <a:spcPct val="90000"/>
              </a:lnSpc>
            </a:pPr>
            <a:r>
              <a:rPr lang="en-US" altLang="en-US"/>
              <a:t>We know that as individuals we run into barriers at every step of our attempt to get value from the healthcare system, be it in our interactions with our primary care setting, our hospital, or our insurance plan. It is hard work to get healthy.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a:extLst>
              <a:ext uri="{FF2B5EF4-FFF2-40B4-BE49-F238E27FC236}">
                <a16:creationId xmlns:a16="http://schemas.microsoft.com/office/drawing/2014/main" id="{AD11CE7B-0732-AC09-B2E4-768D88C11511}"/>
              </a:ext>
            </a:extLst>
          </p:cNvPr>
          <p:cNvSpPr>
            <a:spLocks noGrp="1" noChangeArrowheads="1"/>
          </p:cNvSpPr>
          <p:nvPr>
            <p:ph type="title"/>
          </p:nvPr>
        </p:nvSpPr>
        <p:spPr/>
        <p:txBody>
          <a:bodyPr/>
          <a:lstStyle/>
          <a:p>
            <a:pPr eaLnBrk="1" hangingPunct="1"/>
            <a:r>
              <a:rPr lang="en-US" altLang="en-US" sz="3200"/>
              <a:t>Essential Service: Let’s Fix the Problems One by One</a:t>
            </a:r>
          </a:p>
        </p:txBody>
      </p:sp>
      <p:sp>
        <p:nvSpPr>
          <p:cNvPr id="10243" name="Rectangle 3">
            <a:extLst>
              <a:ext uri="{FF2B5EF4-FFF2-40B4-BE49-F238E27FC236}">
                <a16:creationId xmlns:a16="http://schemas.microsoft.com/office/drawing/2014/main" id="{93036177-B04B-1B87-108C-DBAD40F22585}"/>
              </a:ext>
            </a:extLst>
          </p:cNvPr>
          <p:cNvSpPr>
            <a:spLocks noGrp="1" noChangeArrowheads="1"/>
          </p:cNvSpPr>
          <p:nvPr>
            <p:ph type="body" idx="1"/>
          </p:nvPr>
        </p:nvSpPr>
        <p:spPr/>
        <p:txBody>
          <a:bodyPr/>
          <a:lstStyle/>
          <a:p>
            <a:pPr eaLnBrk="1" hangingPunct="1"/>
            <a:r>
              <a:rPr lang="en-US" altLang="en-US" sz="2400"/>
              <a:t>Healthcare is not one monolithic thing. It is lots of little chunks which patients encounter one by one as they seek medical care.</a:t>
            </a:r>
          </a:p>
          <a:p>
            <a:pPr eaLnBrk="1" hangingPunct="1"/>
            <a:r>
              <a:rPr lang="en-US" altLang="en-US" sz="2400"/>
              <a:t>We will look at each step of the patient journey.</a:t>
            </a:r>
          </a:p>
          <a:p>
            <a:pPr eaLnBrk="1" hangingPunct="1"/>
            <a:r>
              <a:rPr lang="en-US" altLang="en-US" sz="2400"/>
              <a:t>We will see where patients encounter barriers at each interface. Once we understand the concept of barriers, we can verbalize the patients’ comments more clearly.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a:extLst>
              <a:ext uri="{FF2B5EF4-FFF2-40B4-BE49-F238E27FC236}">
                <a16:creationId xmlns:a16="http://schemas.microsoft.com/office/drawing/2014/main" id="{FA064F17-7FB4-FB8D-6331-2BAACB69BA42}"/>
              </a:ext>
            </a:extLst>
          </p:cNvPr>
          <p:cNvSpPr>
            <a:spLocks noGrp="1" noChangeArrowheads="1"/>
          </p:cNvSpPr>
          <p:nvPr>
            <p:ph type="title"/>
          </p:nvPr>
        </p:nvSpPr>
        <p:spPr/>
        <p:txBody>
          <a:bodyPr/>
          <a:lstStyle/>
          <a:p>
            <a:pPr eaLnBrk="1" hangingPunct="1"/>
            <a:r>
              <a:rPr lang="en-US" altLang="en-US"/>
              <a:t>Who Can Eliminate the Barriers?</a:t>
            </a:r>
          </a:p>
        </p:txBody>
      </p:sp>
      <p:sp>
        <p:nvSpPr>
          <p:cNvPr id="12291" name="Rectangle 3">
            <a:extLst>
              <a:ext uri="{FF2B5EF4-FFF2-40B4-BE49-F238E27FC236}">
                <a16:creationId xmlns:a16="http://schemas.microsoft.com/office/drawing/2014/main" id="{2EE274E8-716F-81A3-B34C-D81C507DEEE9}"/>
              </a:ext>
            </a:extLst>
          </p:cNvPr>
          <p:cNvSpPr>
            <a:spLocks noGrp="1" noChangeArrowheads="1"/>
          </p:cNvSpPr>
          <p:nvPr>
            <p:ph type="body" idx="1"/>
          </p:nvPr>
        </p:nvSpPr>
        <p:spPr>
          <a:xfrm>
            <a:off x="838200" y="2362200"/>
            <a:ext cx="7693025" cy="4191000"/>
          </a:xfrm>
        </p:spPr>
        <p:txBody>
          <a:bodyPr/>
          <a:lstStyle/>
          <a:p>
            <a:pPr eaLnBrk="1" hangingPunct="1"/>
            <a:r>
              <a:rPr lang="en-US" altLang="en-US"/>
              <a:t>Two groups of people, working together, can eliminate the barriers to care</a:t>
            </a:r>
            <a:r>
              <a:rPr lang="en-US" altLang="en-US" sz="2400"/>
              <a:t>:</a:t>
            </a:r>
          </a:p>
          <a:p>
            <a:pPr lvl="1" eaLnBrk="1" hangingPunct="1"/>
            <a:r>
              <a:rPr lang="en-US" altLang="en-US" sz="2000"/>
              <a:t>Patients and their families</a:t>
            </a:r>
          </a:p>
          <a:p>
            <a:pPr lvl="1" eaLnBrk="1" hangingPunct="1"/>
            <a:r>
              <a:rPr lang="en-US" altLang="en-US" sz="2000"/>
              <a:t>Healthcare workers, which includes interpreters</a:t>
            </a:r>
          </a:p>
          <a:p>
            <a:pPr lvl="1" eaLnBrk="1" hangingPunct="1"/>
            <a:endParaRPr lang="en-US" altLang="en-US" sz="2000"/>
          </a:p>
          <a:p>
            <a:pPr eaLnBrk="1" hangingPunct="1"/>
            <a:r>
              <a:rPr lang="en-US" altLang="en-US"/>
              <a:t>Support can push progress and prevent backsliding</a:t>
            </a:r>
          </a:p>
          <a:p>
            <a:pPr lvl="1" eaLnBrk="1" hangingPunct="1"/>
            <a:r>
              <a:rPr lang="en-US" altLang="en-US" sz="2000"/>
              <a:t>Government programs paying for care, looking at outcomes</a:t>
            </a:r>
          </a:p>
          <a:p>
            <a:pPr lvl="1" eaLnBrk="1" hangingPunct="1"/>
            <a:r>
              <a:rPr lang="en-US" altLang="en-US" sz="2000"/>
              <a:t>Regulatory bodies</a:t>
            </a:r>
          </a:p>
          <a:p>
            <a:pPr lvl="1" eaLnBrk="1" hangingPunct="1"/>
            <a:r>
              <a:rPr lang="en-US" altLang="en-US" sz="2000"/>
              <a:t>Community organizations which recommend care providers.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a:extLst>
              <a:ext uri="{FF2B5EF4-FFF2-40B4-BE49-F238E27FC236}">
                <a16:creationId xmlns:a16="http://schemas.microsoft.com/office/drawing/2014/main" id="{50F0171F-5403-9310-D8B2-228B1BEFE79E}"/>
              </a:ext>
            </a:extLst>
          </p:cNvPr>
          <p:cNvSpPr>
            <a:spLocks noGrp="1" noChangeArrowheads="1"/>
          </p:cNvSpPr>
          <p:nvPr>
            <p:ph type="title"/>
          </p:nvPr>
        </p:nvSpPr>
        <p:spPr/>
        <p:txBody>
          <a:bodyPr/>
          <a:lstStyle/>
          <a:p>
            <a:pPr eaLnBrk="1" hangingPunct="1"/>
            <a:r>
              <a:rPr lang="en-US" altLang="en-US"/>
              <a:t>Value of Conceptualizing Barriers</a:t>
            </a:r>
          </a:p>
        </p:txBody>
      </p:sp>
      <p:sp>
        <p:nvSpPr>
          <p:cNvPr id="14339" name="Rectangle 3">
            <a:extLst>
              <a:ext uri="{FF2B5EF4-FFF2-40B4-BE49-F238E27FC236}">
                <a16:creationId xmlns:a16="http://schemas.microsoft.com/office/drawing/2014/main" id="{E2EF3A22-E90F-3190-BE3E-0A48D66E8520}"/>
              </a:ext>
            </a:extLst>
          </p:cNvPr>
          <p:cNvSpPr>
            <a:spLocks noGrp="1" noChangeArrowheads="1"/>
          </p:cNvSpPr>
          <p:nvPr>
            <p:ph type="body" idx="1"/>
          </p:nvPr>
        </p:nvSpPr>
        <p:spPr/>
        <p:txBody>
          <a:bodyPr/>
          <a:lstStyle/>
          <a:p>
            <a:pPr eaLnBrk="1" hangingPunct="1"/>
            <a:r>
              <a:rPr lang="en-US" altLang="en-US"/>
              <a:t>Healthcare workers should be committed to improving health outcomes of patients, not just to doing their job function and going home.</a:t>
            </a:r>
          </a:p>
          <a:p>
            <a:pPr eaLnBrk="1" hangingPunct="1"/>
            <a:r>
              <a:rPr lang="en-US" altLang="en-US"/>
              <a:t>Committed to improving health outcomes for patients, it is essential to have an analytical tool which identifies </a:t>
            </a:r>
            <a:r>
              <a:rPr lang="en-US" altLang="en-US" u="sng"/>
              <a:t>what</a:t>
            </a:r>
            <a:r>
              <a:rPr lang="en-US" altLang="en-US"/>
              <a:t> needs to be fixed and </a:t>
            </a:r>
            <a:r>
              <a:rPr lang="en-US" altLang="en-US" u="sng"/>
              <a:t>how</a:t>
            </a:r>
            <a:r>
              <a:rPr lang="en-US" altLang="en-US"/>
              <a:t> these problems can be fixed.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a:extLst>
              <a:ext uri="{FF2B5EF4-FFF2-40B4-BE49-F238E27FC236}">
                <a16:creationId xmlns:a16="http://schemas.microsoft.com/office/drawing/2014/main" id="{BC0832C0-01D7-9DC1-5990-0E349B1EB412}"/>
              </a:ext>
            </a:extLst>
          </p:cNvPr>
          <p:cNvSpPr>
            <a:spLocks noGrp="1" noChangeArrowheads="1"/>
          </p:cNvSpPr>
          <p:nvPr>
            <p:ph type="title"/>
          </p:nvPr>
        </p:nvSpPr>
        <p:spPr/>
        <p:txBody>
          <a:bodyPr/>
          <a:lstStyle/>
          <a:p>
            <a:pPr eaLnBrk="1" hangingPunct="1"/>
            <a:r>
              <a:rPr lang="en-US" altLang="en-US" sz="3200"/>
              <a:t>Interfaces in the Healthcare System</a:t>
            </a:r>
          </a:p>
        </p:txBody>
      </p:sp>
      <p:sp>
        <p:nvSpPr>
          <p:cNvPr id="16387" name="Rectangle 3">
            <a:extLst>
              <a:ext uri="{FF2B5EF4-FFF2-40B4-BE49-F238E27FC236}">
                <a16:creationId xmlns:a16="http://schemas.microsoft.com/office/drawing/2014/main" id="{601BC3A1-AEE3-1AE4-FCC1-030AA33E2E71}"/>
              </a:ext>
            </a:extLst>
          </p:cNvPr>
          <p:cNvSpPr>
            <a:spLocks noGrp="1" noChangeArrowheads="1"/>
          </p:cNvSpPr>
          <p:nvPr>
            <p:ph type="body" idx="1"/>
          </p:nvPr>
        </p:nvSpPr>
        <p:spPr>
          <a:xfrm>
            <a:off x="838200" y="2362200"/>
            <a:ext cx="7693025" cy="4114800"/>
          </a:xfrm>
        </p:spPr>
        <p:txBody>
          <a:bodyPr/>
          <a:lstStyle/>
          <a:p>
            <a:pPr eaLnBrk="1" hangingPunct="1"/>
            <a:r>
              <a:rPr lang="en-US" altLang="en-US" sz="2400"/>
              <a:t>We will look at the healthcare system as a series of interfaces where the patient tries to achieve a specific goal. The patient has a “job” at each of these interfaces.</a:t>
            </a:r>
          </a:p>
          <a:p>
            <a:pPr eaLnBrk="1" hangingPunct="1"/>
            <a:r>
              <a:rPr lang="en-US" altLang="en-US" sz="2400"/>
              <a:t>For example, the patient is told to:</a:t>
            </a:r>
          </a:p>
          <a:p>
            <a:pPr lvl="1" eaLnBrk="1" hangingPunct="1"/>
            <a:r>
              <a:rPr lang="en-US" altLang="en-US" sz="2000"/>
              <a:t>Call the doctor back later if his stomach still hurts</a:t>
            </a:r>
          </a:p>
          <a:p>
            <a:pPr lvl="1" eaLnBrk="1" hangingPunct="1"/>
            <a:r>
              <a:rPr lang="en-US" altLang="en-US" sz="2000"/>
              <a:t>Get copies of his medical records from his previous providers</a:t>
            </a:r>
          </a:p>
          <a:p>
            <a:pPr lvl="1" eaLnBrk="1" hangingPunct="1"/>
            <a:r>
              <a:rPr lang="en-US" altLang="en-US" sz="2000"/>
              <a:t>Take his 6 medications correctly</a:t>
            </a:r>
          </a:p>
          <a:p>
            <a:pPr lvl="1" eaLnBrk="1" hangingPunct="1"/>
            <a:r>
              <a:rPr lang="en-US" altLang="en-US" sz="2000"/>
              <a:t>Fill out the 3-page intake questionnaire completely and accurately in 10 minutes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8BB95204-7A0D-E93E-105E-A5C6C0DF6367}"/>
              </a:ext>
            </a:extLst>
          </p:cNvPr>
          <p:cNvSpPr>
            <a:spLocks noGrp="1" noChangeArrowheads="1"/>
          </p:cNvSpPr>
          <p:nvPr>
            <p:ph type="title"/>
          </p:nvPr>
        </p:nvSpPr>
        <p:spPr/>
        <p:txBody>
          <a:bodyPr/>
          <a:lstStyle/>
          <a:p>
            <a:r>
              <a:rPr lang="en-US" altLang="en-US"/>
              <a:t>Patient Care Map in detail</a:t>
            </a:r>
          </a:p>
        </p:txBody>
      </p:sp>
      <p:sp>
        <p:nvSpPr>
          <p:cNvPr id="18435" name="Content Placeholder 3">
            <a:extLst>
              <a:ext uri="{FF2B5EF4-FFF2-40B4-BE49-F238E27FC236}">
                <a16:creationId xmlns:a16="http://schemas.microsoft.com/office/drawing/2014/main" id="{B830F39A-15E9-F729-6AEB-C4DBC0333AD9}"/>
              </a:ext>
            </a:extLst>
          </p:cNvPr>
          <p:cNvSpPr>
            <a:spLocks noGrp="1" noChangeArrowheads="1"/>
          </p:cNvSpPr>
          <p:nvPr>
            <p:ph idx="1"/>
          </p:nvPr>
        </p:nvSpPr>
        <p:spPr/>
        <p:txBody>
          <a:bodyPr/>
          <a:lstStyle/>
          <a:p>
            <a:r>
              <a:rPr lang="en-US" altLang="en-US"/>
              <a:t>Refer to the Patient Care Map poster, which contains a pictorial representation of about 50 barriers commonly encountered by patients.</a:t>
            </a:r>
          </a:p>
          <a:p>
            <a:endParaRPr lang="en-US" altLang="en-US"/>
          </a:p>
          <a:p>
            <a:r>
              <a:rPr lang="en-US" altLang="en-US"/>
              <a:t>The Patient Care Map is also available in Excel spreadsheet format, listing each barrier and the elements related to it.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a:extLst>
              <a:ext uri="{FF2B5EF4-FFF2-40B4-BE49-F238E27FC236}">
                <a16:creationId xmlns:a16="http://schemas.microsoft.com/office/drawing/2014/main" id="{0B0F4823-E398-E2E3-220B-43980F4BFB6A}"/>
              </a:ext>
            </a:extLst>
          </p:cNvPr>
          <p:cNvSpPr>
            <a:spLocks noGrp="1" noChangeArrowheads="1"/>
          </p:cNvSpPr>
          <p:nvPr>
            <p:ph type="title"/>
          </p:nvPr>
        </p:nvSpPr>
        <p:spPr/>
        <p:txBody>
          <a:bodyPr/>
          <a:lstStyle/>
          <a:p>
            <a:pPr eaLnBrk="1" hangingPunct="1"/>
            <a:r>
              <a:rPr lang="en-US" altLang="en-US"/>
              <a:t>Map: Each Interface Described</a:t>
            </a:r>
          </a:p>
        </p:txBody>
      </p:sp>
      <p:sp>
        <p:nvSpPr>
          <p:cNvPr id="19459" name="Rectangle 3">
            <a:extLst>
              <a:ext uri="{FF2B5EF4-FFF2-40B4-BE49-F238E27FC236}">
                <a16:creationId xmlns:a16="http://schemas.microsoft.com/office/drawing/2014/main" id="{B12454CF-C5DA-6A08-E37A-49C2C4D34A34}"/>
              </a:ext>
            </a:extLst>
          </p:cNvPr>
          <p:cNvSpPr>
            <a:spLocks noGrp="1" noChangeArrowheads="1"/>
          </p:cNvSpPr>
          <p:nvPr>
            <p:ph type="body" idx="1"/>
          </p:nvPr>
        </p:nvSpPr>
        <p:spPr/>
        <p:txBody>
          <a:bodyPr/>
          <a:lstStyle/>
          <a:p>
            <a:pPr eaLnBrk="1" hangingPunct="1"/>
            <a:r>
              <a:rPr lang="en-US" altLang="en-US"/>
              <a:t>The Barriers to Care Map identifies the following aspects of each goal or interface:</a:t>
            </a:r>
          </a:p>
          <a:p>
            <a:pPr lvl="1" eaLnBrk="1" hangingPunct="1"/>
            <a:r>
              <a:rPr lang="en-US" altLang="en-US"/>
              <a:t>Patients most </a:t>
            </a:r>
            <a:r>
              <a:rPr lang="en-US" altLang="en-US" u="sng"/>
              <a:t>vulnerable</a:t>
            </a:r>
            <a:r>
              <a:rPr lang="en-US" altLang="en-US"/>
              <a:t> to hitting barriers here</a:t>
            </a:r>
          </a:p>
          <a:p>
            <a:pPr lvl="1" eaLnBrk="1" hangingPunct="1"/>
            <a:r>
              <a:rPr lang="en-US" altLang="en-US"/>
              <a:t>What </a:t>
            </a:r>
            <a:r>
              <a:rPr lang="en-US" altLang="en-US" u="sng"/>
              <a:t>barriers</a:t>
            </a:r>
            <a:r>
              <a:rPr lang="en-US" altLang="en-US"/>
              <a:t> commonly crop up for patients trying to achieve this goal</a:t>
            </a:r>
          </a:p>
          <a:p>
            <a:pPr lvl="1" eaLnBrk="1" hangingPunct="1"/>
            <a:r>
              <a:rPr lang="en-US" altLang="en-US"/>
              <a:t>What are the </a:t>
            </a:r>
            <a:r>
              <a:rPr lang="en-US" altLang="en-US" u="sng"/>
              <a:t>consequences</a:t>
            </a:r>
            <a:r>
              <a:rPr lang="en-US" altLang="en-US"/>
              <a:t> to patients of hitting barriers at this interface</a:t>
            </a:r>
          </a:p>
          <a:p>
            <a:pPr lvl="1" eaLnBrk="1" hangingPunct="1"/>
            <a:r>
              <a:rPr lang="en-US" altLang="en-US"/>
              <a:t>What can be done to prevent patients from hitting barriers at this interface, to </a:t>
            </a:r>
            <a:r>
              <a:rPr lang="en-US" altLang="en-US" u="sng"/>
              <a:t>eliminate </a:t>
            </a:r>
            <a:r>
              <a:rPr lang="en-US" altLang="en-US"/>
              <a:t>the problem</a:t>
            </a:r>
          </a:p>
        </p:txBody>
      </p:sp>
      <p:pic>
        <p:nvPicPr>
          <p:cNvPr id="19460" name="Picture 4">
            <a:extLst>
              <a:ext uri="{FF2B5EF4-FFF2-40B4-BE49-F238E27FC236}">
                <a16:creationId xmlns:a16="http://schemas.microsoft.com/office/drawing/2014/main" id="{C54A2C0D-6C5D-0DB3-8426-D44C283552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3352800"/>
            <a:ext cx="152400" cy="15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1227</TotalTime>
  <Words>1533</Words>
  <Application>Microsoft Office PowerPoint</Application>
  <PresentationFormat>On-screen Show (4:3)</PresentationFormat>
  <Paragraphs>173</Paragraphs>
  <Slides>27</Slides>
  <Notes>19</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Capsules</vt:lpstr>
      <vt:lpstr>Barriers to Care</vt:lpstr>
      <vt:lpstr>Concept of Barriers to Care</vt:lpstr>
      <vt:lpstr>Essential Service Perspective</vt:lpstr>
      <vt:lpstr>Essential Service: Let’s Fix the Problems One by One</vt:lpstr>
      <vt:lpstr>Who Can Eliminate the Barriers?</vt:lpstr>
      <vt:lpstr>Value of Conceptualizing Barriers</vt:lpstr>
      <vt:lpstr>Interfaces in the Healthcare System</vt:lpstr>
      <vt:lpstr>Patient Care Map in detail</vt:lpstr>
      <vt:lpstr>Map: Each Interface Described</vt:lpstr>
      <vt:lpstr>Invitation and Challenge to Amplify the Inventory of Barriers and Bridges</vt:lpstr>
      <vt:lpstr>Key</vt:lpstr>
      <vt:lpstr>Scope and Source of Map Items</vt:lpstr>
      <vt:lpstr>Broad Categories of Patient Interfaces</vt:lpstr>
      <vt:lpstr>Another Way of Slicing: Type of Interface</vt:lpstr>
      <vt:lpstr>Details</vt:lpstr>
      <vt:lpstr>Individual Interfaces</vt:lpstr>
      <vt:lpstr>Initial Access to Services, Record</vt:lpstr>
      <vt:lpstr>Getting Established</vt:lpstr>
      <vt:lpstr>Communicating with Own Care Team</vt:lpstr>
      <vt:lpstr>Interacting with own care team, cont.</vt:lpstr>
      <vt:lpstr>Appropriate Care Plan, Dignity</vt:lpstr>
      <vt:lpstr>Information about own Condition </vt:lpstr>
      <vt:lpstr>Information about own condition, cont.</vt:lpstr>
      <vt:lpstr>Navigating the system across multiple points of service</vt:lpstr>
      <vt:lpstr>Navigating, cont.</vt:lpstr>
      <vt:lpstr>Summary </vt:lpstr>
      <vt:lpstr>Contact Info </vt:lpstr>
    </vt:vector>
  </TitlesOfParts>
  <Company>University of Washington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Barriers to Care Map</dc:title>
  <dc:creator>Linda Golley</dc:creator>
  <cp:lastModifiedBy>Linda Golley</cp:lastModifiedBy>
  <cp:revision>93</cp:revision>
  <cp:lastPrinted>2012-08-08T21:48:20Z</cp:lastPrinted>
  <dcterms:created xsi:type="dcterms:W3CDTF">2011-07-03T19:33:40Z</dcterms:created>
  <dcterms:modified xsi:type="dcterms:W3CDTF">2023-03-30T19:09:36Z</dcterms:modified>
</cp:coreProperties>
</file>